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02" r:id="rId2"/>
  </p:sldMasterIdLst>
  <p:notesMasterIdLst>
    <p:notesMasterId r:id="rId14"/>
  </p:notesMasterIdLst>
  <p:handoutMasterIdLst>
    <p:handoutMasterId r:id="rId15"/>
  </p:handoutMasterIdLst>
  <p:sldIdLst>
    <p:sldId id="256" r:id="rId3"/>
    <p:sldId id="287" r:id="rId4"/>
    <p:sldId id="279" r:id="rId5"/>
    <p:sldId id="280" r:id="rId6"/>
    <p:sldId id="281" r:id="rId7"/>
    <p:sldId id="282" r:id="rId8"/>
    <p:sldId id="284" r:id="rId9"/>
    <p:sldId id="283" r:id="rId10"/>
    <p:sldId id="286" r:id="rId11"/>
    <p:sldId id="288" r:id="rId12"/>
    <p:sldId id="289" r:id="rId13"/>
  </p:sldIdLst>
  <p:sldSz cx="9144000" cy="6858000" type="screen4x3"/>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ael Green" initials="MG" lastIdx="12" clrIdx="0">
    <p:extLst>
      <p:ext uri="{19B8F6BF-5375-455C-9EA6-DF929625EA0E}">
        <p15:presenceInfo xmlns:p15="http://schemas.microsoft.com/office/powerpoint/2012/main" userId="Michael Gree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91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521" autoAdjust="0"/>
    <p:restoredTop sz="94376" autoAdjust="0"/>
  </p:normalViewPr>
  <p:slideViewPr>
    <p:cSldViewPr>
      <p:cViewPr varScale="1">
        <p:scale>
          <a:sx n="98" d="100"/>
          <a:sy n="98" d="100"/>
        </p:scale>
        <p:origin x="1531" y="8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0"/>
            <a:ext cx="2972421"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032" y="0"/>
            <a:ext cx="2972421" cy="465138"/>
          </a:xfrm>
          <a:prstGeom prst="rect">
            <a:avLst/>
          </a:prstGeom>
        </p:spPr>
        <p:txBody>
          <a:bodyPr vert="horz" lIns="91440" tIns="45720" rIns="91440" bIns="45720" rtlCol="0"/>
          <a:lstStyle>
            <a:lvl1pPr algn="r">
              <a:defRPr sz="1200"/>
            </a:lvl1pPr>
          </a:lstStyle>
          <a:p>
            <a:fld id="{D64E2401-7F29-4645-8E4E-D90ACACA5CD5}" type="datetimeFigureOut">
              <a:rPr lang="en-US" smtClean="0"/>
              <a:t>7/9/2026</a:t>
            </a:fld>
            <a:endParaRPr lang="en-US"/>
          </a:p>
        </p:txBody>
      </p:sp>
      <p:sp>
        <p:nvSpPr>
          <p:cNvPr id="4" name="Footer Placeholder 3"/>
          <p:cNvSpPr>
            <a:spLocks noGrp="1"/>
          </p:cNvSpPr>
          <p:nvPr>
            <p:ph type="ftr" sz="quarter" idx="2"/>
          </p:nvPr>
        </p:nvSpPr>
        <p:spPr>
          <a:xfrm>
            <a:off x="5" y="8829675"/>
            <a:ext cx="2972421"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032" y="8829675"/>
            <a:ext cx="2972421" cy="465138"/>
          </a:xfrm>
          <a:prstGeom prst="rect">
            <a:avLst/>
          </a:prstGeom>
        </p:spPr>
        <p:txBody>
          <a:bodyPr vert="horz" lIns="91440" tIns="45720" rIns="91440" bIns="45720" rtlCol="0" anchor="b"/>
          <a:lstStyle>
            <a:lvl1pPr algn="r">
              <a:defRPr sz="1200"/>
            </a:lvl1pPr>
          </a:lstStyle>
          <a:p>
            <a:fld id="{8BF6E418-46D1-43A0-B2CF-C6D18CB2C554}" type="slidenum">
              <a:rPr lang="en-US" smtClean="0"/>
              <a:t>‹#›</a:t>
            </a:fld>
            <a:endParaRPr lang="en-US"/>
          </a:p>
        </p:txBody>
      </p:sp>
    </p:spTree>
    <p:extLst>
      <p:ext uri="{BB962C8B-B14F-4D97-AF65-F5344CB8AC3E}">
        <p14:creationId xmlns:p14="http://schemas.microsoft.com/office/powerpoint/2010/main" val="8647833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64820"/>
          </a:xfrm>
          <a:prstGeom prst="rect">
            <a:avLst/>
          </a:prstGeom>
        </p:spPr>
        <p:txBody>
          <a:bodyPr vert="horz" lIns="93744" tIns="46872" rIns="93744" bIns="46872" rtlCol="0"/>
          <a:lstStyle>
            <a:lvl1pPr algn="l" fontAlgn="auto">
              <a:spcBef>
                <a:spcPts val="0"/>
              </a:spcBef>
              <a:spcAft>
                <a:spcPts val="0"/>
              </a:spcAft>
              <a:defRPr sz="1200" smtClean="0">
                <a:latin typeface="+mn-lt"/>
              </a:defRPr>
            </a:lvl1pPr>
          </a:lstStyle>
          <a:p>
            <a:pPr>
              <a:defRPr/>
            </a:pPr>
            <a:endParaRPr lang="en-US"/>
          </a:p>
        </p:txBody>
      </p:sp>
      <p:sp>
        <p:nvSpPr>
          <p:cNvPr id="3" name="Date Placeholder 2"/>
          <p:cNvSpPr>
            <a:spLocks noGrp="1"/>
          </p:cNvSpPr>
          <p:nvPr>
            <p:ph type="dt" idx="1"/>
          </p:nvPr>
        </p:nvSpPr>
        <p:spPr>
          <a:xfrm>
            <a:off x="3884613" y="1"/>
            <a:ext cx="2971800" cy="464820"/>
          </a:xfrm>
          <a:prstGeom prst="rect">
            <a:avLst/>
          </a:prstGeom>
        </p:spPr>
        <p:txBody>
          <a:bodyPr vert="horz" lIns="93744" tIns="46872" rIns="93744" bIns="46872" rtlCol="0"/>
          <a:lstStyle>
            <a:lvl1pPr algn="r" fontAlgn="auto">
              <a:spcBef>
                <a:spcPts val="0"/>
              </a:spcBef>
              <a:spcAft>
                <a:spcPts val="0"/>
              </a:spcAft>
              <a:defRPr sz="1200" smtClean="0">
                <a:latin typeface="+mn-lt"/>
              </a:defRPr>
            </a:lvl1pPr>
          </a:lstStyle>
          <a:p>
            <a:pPr>
              <a:defRPr/>
            </a:pPr>
            <a:fld id="{93A7E935-795E-47D6-AA3E-B049C2EAD326}" type="datetimeFigureOut">
              <a:rPr lang="en-US"/>
              <a:pPr>
                <a:defRPr/>
              </a:pPr>
              <a:t>7/9/2026</a:t>
            </a:fld>
            <a:endParaRPr lang="en-US"/>
          </a:p>
        </p:txBody>
      </p:sp>
      <p:sp>
        <p:nvSpPr>
          <p:cNvPr id="4" name="Slide Image Placeholder 3"/>
          <p:cNvSpPr>
            <a:spLocks noGrp="1" noRot="1" noChangeAspect="1"/>
          </p:cNvSpPr>
          <p:nvPr>
            <p:ph type="sldImg" idx="2"/>
          </p:nvPr>
        </p:nvSpPr>
        <p:spPr>
          <a:xfrm>
            <a:off x="1104900" y="696913"/>
            <a:ext cx="4648200" cy="3487737"/>
          </a:xfrm>
          <a:prstGeom prst="rect">
            <a:avLst/>
          </a:prstGeom>
          <a:noFill/>
          <a:ln w="12700">
            <a:solidFill>
              <a:prstClr val="black"/>
            </a:solidFill>
          </a:ln>
        </p:spPr>
        <p:txBody>
          <a:bodyPr vert="horz" lIns="93744" tIns="46872" rIns="93744" bIns="46872" rtlCol="0" anchor="ctr"/>
          <a:lstStyle/>
          <a:p>
            <a:pPr lvl="0"/>
            <a:endParaRPr lang="en-US" noProof="0"/>
          </a:p>
        </p:txBody>
      </p:sp>
      <p:sp>
        <p:nvSpPr>
          <p:cNvPr id="5" name="Notes Placeholder 4"/>
          <p:cNvSpPr>
            <a:spLocks noGrp="1"/>
          </p:cNvSpPr>
          <p:nvPr>
            <p:ph type="body" sz="quarter" idx="3"/>
          </p:nvPr>
        </p:nvSpPr>
        <p:spPr>
          <a:xfrm>
            <a:off x="685800" y="4415791"/>
            <a:ext cx="5486400" cy="4183380"/>
          </a:xfrm>
          <a:prstGeom prst="rect">
            <a:avLst/>
          </a:prstGeom>
        </p:spPr>
        <p:txBody>
          <a:bodyPr vert="horz" lIns="93744" tIns="46872" rIns="93744" bIns="46872"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7"/>
            <a:ext cx="2971800" cy="464820"/>
          </a:xfrm>
          <a:prstGeom prst="rect">
            <a:avLst/>
          </a:prstGeom>
        </p:spPr>
        <p:txBody>
          <a:bodyPr vert="horz" lIns="93744" tIns="46872" rIns="93744" bIns="46872" rtlCol="0" anchor="b"/>
          <a:lstStyle>
            <a:lvl1pPr algn="l" fontAlgn="auto">
              <a:spcBef>
                <a:spcPts val="0"/>
              </a:spcBef>
              <a:spcAft>
                <a:spcPts val="0"/>
              </a:spcAft>
              <a:defRPr sz="1200" smtClean="0">
                <a:latin typeface="+mn-lt"/>
              </a:defRPr>
            </a:lvl1pPr>
          </a:lstStyle>
          <a:p>
            <a:pPr>
              <a:defRPr/>
            </a:pPr>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3744" tIns="46872" rIns="93744" bIns="46872" rtlCol="0" anchor="b"/>
          <a:lstStyle>
            <a:lvl1pPr algn="r" fontAlgn="auto">
              <a:spcBef>
                <a:spcPts val="0"/>
              </a:spcBef>
              <a:spcAft>
                <a:spcPts val="0"/>
              </a:spcAft>
              <a:defRPr sz="1200" smtClean="0">
                <a:latin typeface="+mn-lt"/>
              </a:defRPr>
            </a:lvl1pPr>
          </a:lstStyle>
          <a:p>
            <a:pPr>
              <a:defRPr/>
            </a:pPr>
            <a:fld id="{699557E7-C6BC-499F-924A-241CFA0F231B}" type="slidenum">
              <a:rPr lang="en-US"/>
              <a:pPr>
                <a:defRPr/>
              </a:pPr>
              <a:t>‹#›</a:t>
            </a:fld>
            <a:endParaRPr lang="en-US"/>
          </a:p>
        </p:txBody>
      </p:sp>
    </p:spTree>
    <p:extLst>
      <p:ext uri="{BB962C8B-B14F-4D97-AF65-F5344CB8AC3E}">
        <p14:creationId xmlns:p14="http://schemas.microsoft.com/office/powerpoint/2010/main" val="169398876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p:spPr>
      </p:sp>
      <p:sp>
        <p:nvSpPr>
          <p:cNvPr id="102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102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CB97B7E-A32D-4EAA-BEE3-86450DF058BF}" type="slidenum">
              <a:rPr lang="en-US"/>
              <a:pPr fontAlgn="base">
                <a:spcBef>
                  <a:spcPct val="0"/>
                </a:spcBef>
                <a:spcAft>
                  <a:spcPct val="0"/>
                </a:spcAft>
              </a:pPr>
              <a:t>1</a:t>
            </a:fld>
            <a:endParaRPr lang="en-US"/>
          </a:p>
        </p:txBody>
      </p:sp>
    </p:spTree>
    <p:extLst>
      <p:ext uri="{BB962C8B-B14F-4D97-AF65-F5344CB8AC3E}">
        <p14:creationId xmlns:p14="http://schemas.microsoft.com/office/powerpoint/2010/main" val="1697045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699557E7-C6BC-499F-924A-241CFA0F231B}" type="slidenum">
              <a:rPr lang="en-US" smtClean="0"/>
              <a:pPr>
                <a:defRPr/>
              </a:pPr>
              <a:t>10</a:t>
            </a:fld>
            <a:endParaRPr lang="en-US"/>
          </a:p>
        </p:txBody>
      </p:sp>
    </p:spTree>
    <p:extLst>
      <p:ext uri="{BB962C8B-B14F-4D97-AF65-F5344CB8AC3E}">
        <p14:creationId xmlns:p14="http://schemas.microsoft.com/office/powerpoint/2010/main" val="2101890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699557E7-C6BC-499F-924A-241CFA0F231B}" type="slidenum">
              <a:rPr lang="en-US" smtClean="0"/>
              <a:pPr>
                <a:defRPr/>
              </a:pPr>
              <a:t>2</a:t>
            </a:fld>
            <a:endParaRPr lang="en-US"/>
          </a:p>
        </p:txBody>
      </p:sp>
    </p:spTree>
    <p:extLst>
      <p:ext uri="{BB962C8B-B14F-4D97-AF65-F5344CB8AC3E}">
        <p14:creationId xmlns:p14="http://schemas.microsoft.com/office/powerpoint/2010/main" val="516604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699557E7-C6BC-499F-924A-241CFA0F231B}" type="slidenum">
              <a:rPr lang="en-US" smtClean="0"/>
              <a:pPr>
                <a:defRPr/>
              </a:pPr>
              <a:t>3</a:t>
            </a:fld>
            <a:endParaRPr lang="en-US"/>
          </a:p>
        </p:txBody>
      </p:sp>
    </p:spTree>
    <p:extLst>
      <p:ext uri="{BB962C8B-B14F-4D97-AF65-F5344CB8AC3E}">
        <p14:creationId xmlns:p14="http://schemas.microsoft.com/office/powerpoint/2010/main" val="34441877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699557E7-C6BC-499F-924A-241CFA0F231B}" type="slidenum">
              <a:rPr lang="en-US" smtClean="0"/>
              <a:pPr>
                <a:defRPr/>
              </a:pPr>
              <a:t>4</a:t>
            </a:fld>
            <a:endParaRPr lang="en-US"/>
          </a:p>
        </p:txBody>
      </p:sp>
    </p:spTree>
    <p:extLst>
      <p:ext uri="{BB962C8B-B14F-4D97-AF65-F5344CB8AC3E}">
        <p14:creationId xmlns:p14="http://schemas.microsoft.com/office/powerpoint/2010/main" val="27988001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699557E7-C6BC-499F-924A-241CFA0F231B}" type="slidenum">
              <a:rPr lang="en-US" smtClean="0"/>
              <a:pPr>
                <a:defRPr/>
              </a:pPr>
              <a:t>5</a:t>
            </a:fld>
            <a:endParaRPr lang="en-US"/>
          </a:p>
        </p:txBody>
      </p:sp>
    </p:spTree>
    <p:extLst>
      <p:ext uri="{BB962C8B-B14F-4D97-AF65-F5344CB8AC3E}">
        <p14:creationId xmlns:p14="http://schemas.microsoft.com/office/powerpoint/2010/main" val="21004768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699557E7-C6BC-499F-924A-241CFA0F231B}" type="slidenum">
              <a:rPr lang="en-US" smtClean="0"/>
              <a:pPr>
                <a:defRPr/>
              </a:pPr>
              <a:t>6</a:t>
            </a:fld>
            <a:endParaRPr lang="en-US"/>
          </a:p>
        </p:txBody>
      </p:sp>
    </p:spTree>
    <p:extLst>
      <p:ext uri="{BB962C8B-B14F-4D97-AF65-F5344CB8AC3E}">
        <p14:creationId xmlns:p14="http://schemas.microsoft.com/office/powerpoint/2010/main" val="17348399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699557E7-C6BC-499F-924A-241CFA0F231B}" type="slidenum">
              <a:rPr lang="en-US" smtClean="0"/>
              <a:pPr>
                <a:defRPr/>
              </a:pPr>
              <a:t>7</a:t>
            </a:fld>
            <a:endParaRPr lang="en-US"/>
          </a:p>
        </p:txBody>
      </p:sp>
    </p:spTree>
    <p:extLst>
      <p:ext uri="{BB962C8B-B14F-4D97-AF65-F5344CB8AC3E}">
        <p14:creationId xmlns:p14="http://schemas.microsoft.com/office/powerpoint/2010/main" val="32559257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699557E7-C6BC-499F-924A-241CFA0F231B}" type="slidenum">
              <a:rPr lang="en-US" smtClean="0"/>
              <a:pPr>
                <a:defRPr/>
              </a:pPr>
              <a:t>8</a:t>
            </a:fld>
            <a:endParaRPr lang="en-US"/>
          </a:p>
        </p:txBody>
      </p:sp>
    </p:spTree>
    <p:extLst>
      <p:ext uri="{BB962C8B-B14F-4D97-AF65-F5344CB8AC3E}">
        <p14:creationId xmlns:p14="http://schemas.microsoft.com/office/powerpoint/2010/main" val="9344183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699557E7-C6BC-499F-924A-241CFA0F231B}" type="slidenum">
              <a:rPr lang="en-US" smtClean="0"/>
              <a:pPr>
                <a:defRPr/>
              </a:pPr>
              <a:t>9</a:t>
            </a:fld>
            <a:endParaRPr lang="en-US"/>
          </a:p>
        </p:txBody>
      </p:sp>
    </p:spTree>
    <p:extLst>
      <p:ext uri="{BB962C8B-B14F-4D97-AF65-F5344CB8AC3E}">
        <p14:creationId xmlns:p14="http://schemas.microsoft.com/office/powerpoint/2010/main" val="36018395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6" name="Group 5"/>
          <p:cNvGrpSpPr/>
          <p:nvPr/>
        </p:nvGrpSpPr>
        <p:grpSpPr>
          <a:xfrm>
            <a:off x="-2266" y="-2022"/>
            <a:ext cx="9146266" cy="6861037"/>
            <a:chOff x="-2266" y="-2022"/>
            <a:chExt cx="9146266" cy="6861037"/>
          </a:xfrm>
        </p:grpSpPr>
        <p:sp>
          <p:nvSpPr>
            <p:cNvPr id="10" name="Rectangle 9"/>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866441" y="2222624"/>
            <a:ext cx="5917677" cy="2554758"/>
          </a:xfrm>
        </p:spPr>
        <p:txBody>
          <a:bodyPr anchor="b"/>
          <a:lstStyle>
            <a:lvl1pPr>
              <a:defRPr sz="4800">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bwMode="gray">
          <a:xfrm>
            <a:off x="866441" y="4777380"/>
            <a:ext cx="5917677" cy="861420"/>
          </a:xfrm>
        </p:spPr>
        <p:txBody>
          <a:bodyPr anchor="t"/>
          <a:lstStyle>
            <a:lvl1pPr marL="0" indent="0" algn="l">
              <a:buNone/>
              <a:defRPr cap="all">
                <a:solidFill>
                  <a:schemeClr val="tx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7497419" y="1824010"/>
            <a:ext cx="990599" cy="240258"/>
          </a:xfrm>
        </p:spPr>
        <p:txBody>
          <a:bodyPr/>
          <a:lstStyle>
            <a:lvl1pPr algn="l">
              <a:defRPr sz="900" b="0" i="0">
                <a:solidFill>
                  <a:schemeClr val="bg1"/>
                </a:solidFill>
              </a:defRPr>
            </a:lvl1pPr>
          </a:lstStyle>
          <a:p>
            <a:pPr>
              <a:defRPr/>
            </a:pPr>
            <a:fld id="{15942040-786F-48B9-85DF-2F38A900C966}" type="datetimeFigureOut">
              <a:rPr lang="en-US" smtClean="0"/>
              <a:pPr>
                <a:defRPr/>
              </a:pPr>
              <a:t>7/9/2026</a:t>
            </a:fld>
            <a:endParaRPr lang="en-US"/>
          </a:p>
        </p:txBody>
      </p:sp>
      <p:sp>
        <p:nvSpPr>
          <p:cNvPr id="5" name="Footer Placeholder 4"/>
          <p:cNvSpPr>
            <a:spLocks noGrp="1"/>
          </p:cNvSpPr>
          <p:nvPr>
            <p:ph type="ftr" sz="quarter" idx="11"/>
          </p:nvPr>
        </p:nvSpPr>
        <p:spPr bwMode="gray">
          <a:xfrm rot="5400000">
            <a:off x="6246568" y="3264407"/>
            <a:ext cx="3859795" cy="228659"/>
          </a:xfrm>
        </p:spPr>
        <p:txBody>
          <a:bodyPr/>
          <a:lstStyle>
            <a:lvl1pPr>
              <a:defRPr sz="900" b="0" i="0">
                <a:solidFill>
                  <a:schemeClr val="bg1"/>
                </a:solidFill>
              </a:defRPr>
            </a:lvl1pPr>
          </a:lstStyle>
          <a:p>
            <a:pPr>
              <a:defRPr/>
            </a:pPr>
            <a:endParaRPr lang="en-US"/>
          </a:p>
        </p:txBody>
      </p:sp>
      <p:sp>
        <p:nvSpPr>
          <p:cNvPr id="12" name="Rectangle 11"/>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9" name="Slide Number Placeholder 5"/>
          <p:cNvSpPr>
            <a:spLocks noGrp="1"/>
          </p:cNvSpPr>
          <p:nvPr>
            <p:ph type="sldNum" sz="quarter" idx="4"/>
          </p:nvPr>
        </p:nvSpPr>
        <p:spPr bwMode="gray">
          <a:xfrm>
            <a:off x="7678616" y="295730"/>
            <a:ext cx="791308" cy="767687"/>
          </a:xfrm>
          <a:prstGeom prst="rect">
            <a:avLst/>
          </a:prstGeom>
        </p:spPr>
        <p:txBody>
          <a:bodyPr anchor="b"/>
          <a:lstStyle>
            <a:lvl1pPr algn="ctr">
              <a:defRPr sz="2800">
                <a:solidFill>
                  <a:schemeClr val="bg1"/>
                </a:solidFill>
              </a:defRPr>
            </a:lvl1pPr>
          </a:lstStyle>
          <a:p>
            <a:pPr>
              <a:defRPr/>
            </a:pPr>
            <a:fld id="{883AB3C6-BE4E-44BD-AA93-F10D57E4A546}" type="slidenum">
              <a:rPr lang="en-US" smtClean="0"/>
              <a:pPr>
                <a:defRPr/>
              </a:pPr>
              <a:t>‹#›</a:t>
            </a:fld>
            <a:endParaRPr lang="en-US"/>
          </a:p>
        </p:txBody>
      </p:sp>
    </p:spTree>
    <p:extLst>
      <p:ext uri="{BB962C8B-B14F-4D97-AF65-F5344CB8AC3E}">
        <p14:creationId xmlns:p14="http://schemas.microsoft.com/office/powerpoint/2010/main" val="3215099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grpSp>
        <p:nvGrpSpPr>
          <p:cNvPr id="8" name="Group 7"/>
          <p:cNvGrpSpPr/>
          <p:nvPr/>
        </p:nvGrpSpPr>
        <p:grpSpPr>
          <a:xfrm>
            <a:off x="-2266" y="-2022"/>
            <a:ext cx="9146266" cy="6861037"/>
            <a:chOff x="-2266" y="-2022"/>
            <a:chExt cx="9146266" cy="6861037"/>
          </a:xfrm>
        </p:grpSpPr>
        <p:sp>
          <p:nvSpPr>
            <p:cNvPr id="12" name="Rectangle 11"/>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204164">
              <a:off x="426788" y="456424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Rectangle 14"/>
            <p:cNvSpPr/>
            <p:nvPr/>
          </p:nvSpPr>
          <p:spPr>
            <a:xfrm>
              <a:off x="421503" y="402165"/>
              <a:ext cx="8327939" cy="3141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bwMode="gray">
            <a:xfrm rot="10800000">
              <a:off x="485023" y="2670079"/>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2"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3" y="4961453"/>
            <a:ext cx="6422002"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1" y="685800"/>
            <a:ext cx="6422004"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866443" y="5528191"/>
            <a:ext cx="6422003" cy="493712"/>
          </a:xfrm>
        </p:spPr>
        <p:txBody>
          <a:bodyPr>
            <a:normAutofit/>
          </a:bodyPr>
          <a:lstStyle>
            <a:lvl1pPr marL="0" indent="0">
              <a:buNone/>
              <a:defRPr sz="12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15942040-786F-48B9-85DF-2F38A900C966}" type="datetimeFigureOut">
              <a:rPr lang="en-US" smtClean="0"/>
              <a:pPr>
                <a:defRPr/>
              </a:pPr>
              <a:t>7/9/2026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20" name="Rectangle 19"/>
          <p:cNvSpPr/>
          <p:nvPr/>
        </p:nvSpPr>
        <p:spPr>
          <a:xfrm>
            <a:off x="7745644" y="-7177"/>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712364" y="295730"/>
            <a:ext cx="738909" cy="767687"/>
          </a:xfrm>
          <a:prstGeom prst="rect">
            <a:avLst/>
          </a:prstGeom>
        </p:spPr>
        <p:txBody>
          <a:bodyPr/>
          <a:lstStyle>
            <a:lvl1pPr algn="ctr">
              <a:defRPr/>
            </a:lvl1pPr>
          </a:lstStyle>
          <a:p>
            <a:pPr>
              <a:defRPr/>
            </a:pPr>
            <a:fld id="{883AB3C6-BE4E-44BD-AA93-F10D57E4A546}" type="slidenum">
              <a:rPr lang="en-US" smtClean="0"/>
              <a:pPr>
                <a:defRPr/>
              </a:pPr>
              <a:t>‹#›</a:t>
            </a:fld>
            <a:endParaRPr lang="en-US"/>
          </a:p>
        </p:txBody>
      </p:sp>
    </p:spTree>
    <p:extLst>
      <p:ext uri="{BB962C8B-B14F-4D97-AF65-F5344CB8AC3E}">
        <p14:creationId xmlns:p14="http://schemas.microsoft.com/office/powerpoint/2010/main" val="287800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3" name="Group 2"/>
          <p:cNvGrpSpPr/>
          <p:nvPr/>
        </p:nvGrpSpPr>
        <p:grpSpPr>
          <a:xfrm>
            <a:off x="-2266" y="-2022"/>
            <a:ext cx="9146266" cy="6861037"/>
            <a:chOff x="-2266" y="-2022"/>
            <a:chExt cx="9146266" cy="6861037"/>
          </a:xfrm>
        </p:grpSpPr>
        <p:sp>
          <p:nvSpPr>
            <p:cNvPr id="11" name="Rectangle 10"/>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Rectangle 17"/>
            <p:cNvSpPr/>
            <p:nvPr/>
          </p:nvSpPr>
          <p:spPr>
            <a:xfrm>
              <a:off x="485023" y="4343399"/>
              <a:ext cx="8182128" cy="21124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6359946" y="2780895"/>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13"/>
            <p:cNvSpPr/>
            <p:nvPr/>
          </p:nvSpPr>
          <p:spPr bwMode="gray">
            <a:xfrm>
              <a:off x="485023" y="2854646"/>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2"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1" y="927101"/>
            <a:ext cx="6422004" cy="1692720"/>
          </a:xfrm>
        </p:spPr>
        <p:txBody>
          <a:bodyPr/>
          <a:lstStyle>
            <a:lvl1pPr>
              <a:defRPr sz="3600"/>
            </a:lvl1pPr>
          </a:lstStyle>
          <a:p>
            <a:r>
              <a:rPr lang="en-US"/>
              <a:t>Click to edit Master title style</a:t>
            </a:r>
            <a:endParaRPr lang="en-US" dirty="0"/>
          </a:p>
        </p:txBody>
      </p:sp>
      <p:sp>
        <p:nvSpPr>
          <p:cNvPr id="15" name="Text Placeholder 3"/>
          <p:cNvSpPr>
            <a:spLocks noGrp="1"/>
          </p:cNvSpPr>
          <p:nvPr>
            <p:ph type="body" sz="half" idx="13"/>
          </p:nvPr>
        </p:nvSpPr>
        <p:spPr>
          <a:xfrm>
            <a:off x="866440" y="3488023"/>
            <a:ext cx="6422005" cy="2536857"/>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15942040-786F-48B9-85DF-2F38A900C966}" type="datetimeFigureOut">
              <a:rPr lang="en-US" smtClean="0"/>
              <a:pPr>
                <a:defRPr/>
              </a:pPr>
              <a:t>7/9/2026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19" name="Rectangle 18"/>
          <p:cNvSpPr/>
          <p:nvPr/>
        </p:nvSpPr>
        <p:spPr>
          <a:xfrm>
            <a:off x="7745644" y="-7177"/>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712364" y="295730"/>
            <a:ext cx="738909" cy="767687"/>
          </a:xfrm>
          <a:prstGeom prst="rect">
            <a:avLst/>
          </a:prstGeom>
        </p:spPr>
        <p:txBody>
          <a:bodyPr/>
          <a:lstStyle>
            <a:lvl1pPr algn="ctr">
              <a:defRPr/>
            </a:lvl1pPr>
          </a:lstStyle>
          <a:p>
            <a:pPr>
              <a:defRPr/>
            </a:pPr>
            <a:fld id="{883AB3C6-BE4E-44BD-AA93-F10D57E4A546}" type="slidenum">
              <a:rPr lang="en-US" smtClean="0"/>
              <a:pPr>
                <a:defRPr/>
              </a:pPr>
              <a:t>‹#›</a:t>
            </a:fld>
            <a:endParaRPr lang="en-US"/>
          </a:p>
        </p:txBody>
      </p:sp>
    </p:spTree>
    <p:extLst>
      <p:ext uri="{BB962C8B-B14F-4D97-AF65-F5344CB8AC3E}">
        <p14:creationId xmlns:p14="http://schemas.microsoft.com/office/powerpoint/2010/main" val="40360489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2266" y="-2022"/>
            <a:ext cx="9146266" cy="6861037"/>
            <a:chOff x="-2266" y="-2022"/>
            <a:chExt cx="9146266" cy="6861037"/>
          </a:xfrm>
        </p:grpSpPr>
        <p:sp>
          <p:nvSpPr>
            <p:cNvPr id="14" name="Rectangle 13"/>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6359946" y="430920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12"/>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3"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11" name="TextBox 10"/>
          <p:cNvSpPr txBox="1"/>
          <p:nvPr/>
        </p:nvSpPr>
        <p:spPr bwMode="gray">
          <a:xfrm>
            <a:off x="7033421" y="2893960"/>
            <a:ext cx="679240" cy="1323439"/>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8000" dirty="0">
                <a:solidFill>
                  <a:schemeClr val="tx2">
                    <a:lumMod val="40000"/>
                    <a:lumOff val="60000"/>
                  </a:schemeClr>
                </a:solidFill>
              </a:rPr>
              <a:t>”</a:t>
            </a:r>
          </a:p>
        </p:txBody>
      </p:sp>
      <p:sp>
        <p:nvSpPr>
          <p:cNvPr id="10" name="TextBox 9"/>
          <p:cNvSpPr txBox="1"/>
          <p:nvPr/>
        </p:nvSpPr>
        <p:spPr bwMode="gray">
          <a:xfrm>
            <a:off x="625840" y="590998"/>
            <a:ext cx="601591" cy="1323439"/>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8000" dirty="0">
                <a:solidFill>
                  <a:schemeClr val="tx2">
                    <a:lumMod val="40000"/>
                    <a:lumOff val="60000"/>
                  </a:schemeClr>
                </a:solidFill>
              </a:rPr>
              <a:t>“</a:t>
            </a:r>
          </a:p>
        </p:txBody>
      </p:sp>
      <p:sp>
        <p:nvSpPr>
          <p:cNvPr id="2" name="Title 1"/>
          <p:cNvSpPr>
            <a:spLocks noGrp="1"/>
          </p:cNvSpPr>
          <p:nvPr>
            <p:ph type="title"/>
          </p:nvPr>
        </p:nvSpPr>
        <p:spPr>
          <a:xfrm>
            <a:off x="1110763" y="914400"/>
            <a:ext cx="6177681" cy="2884679"/>
          </a:xfrm>
        </p:spPr>
        <p:txBody>
          <a:bodyPr anchor="ctr"/>
          <a:lstStyle>
            <a:lvl1pPr>
              <a:defRPr sz="3600"/>
            </a:lvl1pPr>
          </a:lstStyle>
          <a:p>
            <a:r>
              <a:rPr lang="en-US"/>
              <a:t>Click to edit Master title style</a:t>
            </a:r>
            <a:endParaRPr lang="en-US" dirty="0"/>
          </a:p>
        </p:txBody>
      </p:sp>
      <p:sp>
        <p:nvSpPr>
          <p:cNvPr id="17" name="Text Placeholder 3"/>
          <p:cNvSpPr>
            <a:spLocks noGrp="1"/>
          </p:cNvSpPr>
          <p:nvPr>
            <p:ph type="body" sz="half" idx="13"/>
          </p:nvPr>
        </p:nvSpPr>
        <p:spPr bwMode="gray">
          <a:xfrm>
            <a:off x="1387279" y="3809278"/>
            <a:ext cx="5646142" cy="333113"/>
          </a:xfrm>
        </p:spPr>
        <p:txBody>
          <a:bodyPr>
            <a:normAutofit/>
          </a:bodyPr>
          <a:lstStyle>
            <a:lvl1pPr marL="0" indent="0">
              <a:buNone/>
              <a:defRPr lang="en-US" sz="1400" b="0" i="0" kern="1200" cap="small" dirty="0">
                <a:solidFill>
                  <a:schemeClr val="tx2">
                    <a:lumMod val="40000"/>
                    <a:lumOff val="6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6" name="Text Placeholder 3"/>
          <p:cNvSpPr>
            <a:spLocks noGrp="1"/>
          </p:cNvSpPr>
          <p:nvPr>
            <p:ph type="body" sz="half" idx="2"/>
          </p:nvPr>
        </p:nvSpPr>
        <p:spPr>
          <a:xfrm>
            <a:off x="878870" y="5000815"/>
            <a:ext cx="6422005" cy="1018177"/>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15942040-786F-48B9-85DF-2F38A900C966}" type="datetimeFigureOut">
              <a:rPr lang="en-US" smtClean="0"/>
              <a:pPr>
                <a:defRPr/>
              </a:pPr>
              <a:t>7/9/2026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22" name="Rectangle 21"/>
          <p:cNvSpPr/>
          <p:nvPr/>
        </p:nvSpPr>
        <p:spPr>
          <a:xfrm>
            <a:off x="7745644" y="-7177"/>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712364" y="295730"/>
            <a:ext cx="738909" cy="767687"/>
          </a:xfrm>
          <a:prstGeom prst="rect">
            <a:avLst/>
          </a:prstGeom>
        </p:spPr>
        <p:txBody>
          <a:bodyPr/>
          <a:lstStyle>
            <a:lvl1pPr algn="ctr">
              <a:defRPr/>
            </a:lvl1pPr>
          </a:lstStyle>
          <a:p>
            <a:pPr>
              <a:defRPr/>
            </a:pPr>
            <a:fld id="{883AB3C6-BE4E-44BD-AA93-F10D57E4A546}" type="slidenum">
              <a:rPr lang="en-US" smtClean="0"/>
              <a:pPr>
                <a:defRPr/>
              </a:pPr>
              <a:t>‹#›</a:t>
            </a:fld>
            <a:endParaRPr lang="en-US"/>
          </a:p>
        </p:txBody>
      </p:sp>
    </p:spTree>
    <p:extLst>
      <p:ext uri="{BB962C8B-B14F-4D97-AF65-F5344CB8AC3E}">
        <p14:creationId xmlns:p14="http://schemas.microsoft.com/office/powerpoint/2010/main" val="32217831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2266" y="-2022"/>
            <a:ext cx="9146266" cy="6861037"/>
            <a:chOff x="-2266" y="-2022"/>
            <a:chExt cx="9146266" cy="6861037"/>
          </a:xfrm>
        </p:grpSpPr>
        <p:sp>
          <p:nvSpPr>
            <p:cNvPr id="10" name="Rectangle 9"/>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6359946" y="431124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7"/>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7"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1" y="2057400"/>
            <a:ext cx="6422004" cy="20955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1" y="5159399"/>
            <a:ext cx="6422004"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15942040-786F-48B9-85DF-2F38A900C966}" type="datetimeFigureOut">
              <a:rPr lang="en-US" smtClean="0"/>
              <a:pPr>
                <a:defRPr/>
              </a:pPr>
              <a:t>7/9/2026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11" name="Rectangle 10"/>
          <p:cNvSpPr/>
          <p:nvPr/>
        </p:nvSpPr>
        <p:spPr>
          <a:xfrm>
            <a:off x="7744507" y="39"/>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712364" y="295730"/>
            <a:ext cx="738909" cy="767687"/>
          </a:xfrm>
          <a:prstGeom prst="rect">
            <a:avLst/>
          </a:prstGeom>
        </p:spPr>
        <p:txBody>
          <a:bodyPr/>
          <a:lstStyle>
            <a:lvl1pPr algn="ctr">
              <a:defRPr/>
            </a:lvl1pPr>
          </a:lstStyle>
          <a:p>
            <a:pPr>
              <a:defRPr/>
            </a:pPr>
            <a:fld id="{883AB3C6-BE4E-44BD-AA93-F10D57E4A546}" type="slidenum">
              <a:rPr lang="en-US" smtClean="0"/>
              <a:pPr>
                <a:defRPr/>
              </a:pPr>
              <a:t>‹#›</a:t>
            </a:fld>
            <a:endParaRPr lang="en-US"/>
          </a:p>
        </p:txBody>
      </p:sp>
    </p:spTree>
    <p:extLst>
      <p:ext uri="{BB962C8B-B14F-4D97-AF65-F5344CB8AC3E}">
        <p14:creationId xmlns:p14="http://schemas.microsoft.com/office/powerpoint/2010/main" val="39171630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864852" y="921453"/>
            <a:ext cx="6423592" cy="715512"/>
          </a:xfrm>
        </p:spPr>
        <p:txBody>
          <a:bodyPr anchor="ct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866440" y="2489200"/>
            <a:ext cx="2313431" cy="657962"/>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2" name="Text Placeholder 3"/>
          <p:cNvSpPr>
            <a:spLocks noGrp="1"/>
          </p:cNvSpPr>
          <p:nvPr>
            <p:ph type="body" sz="half" idx="15"/>
          </p:nvPr>
        </p:nvSpPr>
        <p:spPr>
          <a:xfrm>
            <a:off x="866440" y="3147162"/>
            <a:ext cx="2313431" cy="2877717"/>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408471" y="2485332"/>
            <a:ext cx="2326750" cy="657962"/>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Text Placeholder 3"/>
          <p:cNvSpPr>
            <a:spLocks noGrp="1"/>
          </p:cNvSpPr>
          <p:nvPr>
            <p:ph type="body" sz="half" idx="16"/>
          </p:nvPr>
        </p:nvSpPr>
        <p:spPr>
          <a:xfrm>
            <a:off x="3408471" y="3147162"/>
            <a:ext cx="2326750" cy="2888367"/>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5963820" y="2489200"/>
            <a:ext cx="2313740" cy="657962"/>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4" name="Text Placeholder 3"/>
          <p:cNvSpPr>
            <a:spLocks noGrp="1"/>
          </p:cNvSpPr>
          <p:nvPr>
            <p:ph type="body" sz="half" idx="17"/>
          </p:nvPr>
        </p:nvSpPr>
        <p:spPr>
          <a:xfrm>
            <a:off x="5963820" y="3147162"/>
            <a:ext cx="2313740" cy="2877717"/>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287101" y="2489200"/>
            <a:ext cx="0" cy="3535679"/>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49622" y="2489200"/>
            <a:ext cx="0" cy="3535679"/>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a:defRPr/>
            </a:pPr>
            <a:fld id="{15942040-786F-48B9-85DF-2F38A900C966}" type="datetimeFigureOut">
              <a:rPr lang="en-US" smtClean="0"/>
              <a:pPr>
                <a:defRPr/>
              </a:pPr>
              <a:t>7/9/2026</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a:xfrm>
            <a:off x="7712364" y="295730"/>
            <a:ext cx="738909" cy="767687"/>
          </a:xfrm>
          <a:prstGeom prst="rect">
            <a:avLst/>
          </a:prstGeom>
        </p:spPr>
        <p:txBody>
          <a:bodyPr/>
          <a:lstStyle>
            <a:lvl1pPr algn="ctr">
              <a:defRPr/>
            </a:lvl1pPr>
          </a:lstStyle>
          <a:p>
            <a:pPr>
              <a:defRPr/>
            </a:pPr>
            <a:fld id="{883AB3C6-BE4E-44BD-AA93-F10D57E4A546}" type="slidenum">
              <a:rPr lang="en-US" smtClean="0"/>
              <a:pPr>
                <a:defRPr/>
              </a:pPr>
              <a:t>‹#›</a:t>
            </a:fld>
            <a:endParaRPr lang="en-US"/>
          </a:p>
        </p:txBody>
      </p:sp>
    </p:spTree>
    <p:extLst>
      <p:ext uri="{BB962C8B-B14F-4D97-AF65-F5344CB8AC3E}">
        <p14:creationId xmlns:p14="http://schemas.microsoft.com/office/powerpoint/2010/main" val="35812468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1" y="927101"/>
            <a:ext cx="6423592" cy="709864"/>
          </a:xfrm>
        </p:spPr>
        <p:txBody>
          <a:bodyPr anchor="ct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880390" y="4179595"/>
            <a:ext cx="2295329" cy="657961"/>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1021261" y="2489200"/>
            <a:ext cx="2012937"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8"/>
          </p:nvPr>
        </p:nvSpPr>
        <p:spPr>
          <a:xfrm>
            <a:off x="866439" y="4848208"/>
            <a:ext cx="2309279" cy="1176672"/>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430434" y="4179594"/>
            <a:ext cx="2291674" cy="657962"/>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16"/>
          </p:nvPr>
        </p:nvSpPr>
        <p:spPr>
          <a:xfrm>
            <a:off x="3550622" y="2486834"/>
            <a:ext cx="2025182" cy="144970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404318" y="4848209"/>
            <a:ext cx="2317790" cy="1188374"/>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5963820" y="4166523"/>
            <a:ext cx="2304671" cy="681684"/>
          </a:xfrm>
        </p:spPr>
        <p:txBody>
          <a:bodyPr anchor="b">
            <a:noAutofit/>
          </a:bodyPr>
          <a:lstStyle>
            <a:lvl1pPr marL="0" indent="0">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17"/>
          </p:nvPr>
        </p:nvSpPr>
        <p:spPr>
          <a:xfrm>
            <a:off x="6104946" y="2489200"/>
            <a:ext cx="2018838"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63820" y="4848209"/>
            <a:ext cx="2304671" cy="1189427"/>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294441" y="2489200"/>
            <a:ext cx="0" cy="3535679"/>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49622" y="2489200"/>
            <a:ext cx="0" cy="3548436"/>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a:defRPr/>
            </a:pPr>
            <a:fld id="{15942040-786F-48B9-85DF-2F38A900C966}" type="datetimeFigureOut">
              <a:rPr lang="en-US" smtClean="0"/>
              <a:pPr>
                <a:defRPr/>
              </a:pPr>
              <a:t>7/9/2026</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a:xfrm>
            <a:off x="7712364" y="295730"/>
            <a:ext cx="738909" cy="767687"/>
          </a:xfrm>
          <a:prstGeom prst="rect">
            <a:avLst/>
          </a:prstGeom>
        </p:spPr>
        <p:txBody>
          <a:bodyPr/>
          <a:lstStyle>
            <a:lvl1pPr algn="ctr">
              <a:defRPr/>
            </a:lvl1pPr>
          </a:lstStyle>
          <a:p>
            <a:pPr>
              <a:defRPr/>
            </a:pPr>
            <a:fld id="{883AB3C6-BE4E-44BD-AA93-F10D57E4A546}" type="slidenum">
              <a:rPr lang="en-US" smtClean="0"/>
              <a:pPr>
                <a:defRPr/>
              </a:pPr>
              <a:t>‹#›</a:t>
            </a:fld>
            <a:endParaRPr lang="en-US"/>
          </a:p>
        </p:txBody>
      </p:sp>
    </p:spTree>
    <p:extLst>
      <p:ext uri="{BB962C8B-B14F-4D97-AF65-F5344CB8AC3E}">
        <p14:creationId xmlns:p14="http://schemas.microsoft.com/office/powerpoint/2010/main" val="37097165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Title 1"/>
          <p:cNvSpPr>
            <a:spLocks noGrp="1"/>
          </p:cNvSpPr>
          <p:nvPr>
            <p:ph type="title"/>
          </p:nvPr>
        </p:nvSpPr>
        <p:spPr>
          <a:xfrm>
            <a:off x="864852" y="921453"/>
            <a:ext cx="6423592" cy="715512"/>
          </a:xfrm>
        </p:spPr>
        <p:txBody>
          <a:bodyPr anchor="ctr"/>
          <a:lstStyle>
            <a:lvl1pPr>
              <a:defRPr sz="3200"/>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15942040-786F-48B9-85DF-2F38A900C966}" type="datetimeFigureOut">
              <a:rPr lang="en-US" smtClean="0"/>
              <a:pPr>
                <a:defRPr/>
              </a:pPr>
              <a:t>7/9/2026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a:xfrm>
            <a:off x="7712364" y="295730"/>
            <a:ext cx="738909" cy="767687"/>
          </a:xfrm>
          <a:prstGeom prst="rect">
            <a:avLst/>
          </a:prstGeom>
        </p:spPr>
        <p:txBody>
          <a:bodyPr/>
          <a:lstStyle>
            <a:lvl1pPr algn="ctr">
              <a:defRPr/>
            </a:lvl1pPr>
          </a:lstStyle>
          <a:p>
            <a:pPr>
              <a:defRPr/>
            </a:pPr>
            <a:fld id="{883AB3C6-BE4E-44BD-AA93-F10D57E4A546}" type="slidenum">
              <a:rPr lang="en-US" smtClean="0"/>
              <a:pPr>
                <a:defRPr/>
              </a:pPr>
              <a:t>‹#›</a:t>
            </a:fld>
            <a:endParaRPr lang="en-US"/>
          </a:p>
        </p:txBody>
      </p:sp>
    </p:spTree>
    <p:extLst>
      <p:ext uri="{BB962C8B-B14F-4D97-AF65-F5344CB8AC3E}">
        <p14:creationId xmlns:p14="http://schemas.microsoft.com/office/powerpoint/2010/main" val="15809946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0" name="Group 9"/>
          <p:cNvGrpSpPr/>
          <p:nvPr/>
        </p:nvGrpSpPr>
        <p:grpSpPr>
          <a:xfrm>
            <a:off x="-2266" y="-2022"/>
            <a:ext cx="9146266" cy="6861037"/>
            <a:chOff x="-2266" y="-2022"/>
            <a:chExt cx="9146266" cy="6861037"/>
          </a:xfrm>
        </p:grpSpPr>
        <p:sp>
          <p:nvSpPr>
            <p:cNvPr id="11" name="Rectangle 10"/>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414867" y="402165"/>
              <a:ext cx="46105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7"/>
            <p:cNvSpPr/>
            <p:nvPr/>
          </p:nvSpPr>
          <p:spPr bwMode="gray">
            <a:xfrm rot="5400000">
              <a:off x="1299309"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9" name="Freeform 5"/>
            <p:cNvSpPr/>
            <p:nvPr/>
          </p:nvSpPr>
          <p:spPr bwMode="gray">
            <a:xfrm rot="4966650">
              <a:off x="4673046" y="5107506"/>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Vertical Title 1"/>
          <p:cNvSpPr>
            <a:spLocks noGrp="1"/>
          </p:cNvSpPr>
          <p:nvPr>
            <p:ph type="title" orient="vert"/>
          </p:nvPr>
        </p:nvSpPr>
        <p:spPr>
          <a:xfrm>
            <a:off x="6168970" y="1447799"/>
            <a:ext cx="1119474" cy="4571999"/>
          </a:xfrm>
        </p:spPr>
        <p:txBody>
          <a:bodyPr vert="eaVert" anchor="ctr"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866440" y="1447799"/>
            <a:ext cx="4417234" cy="45720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15942040-786F-48B9-85DF-2F38A900C966}" type="datetimeFigureOut">
              <a:rPr lang="en-US" smtClean="0"/>
              <a:pPr>
                <a:defRPr/>
              </a:pPr>
              <a:t>7/9/2026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13" name="Rectangle 12"/>
          <p:cNvSpPr/>
          <p:nvPr/>
        </p:nvSpPr>
        <p:spPr>
          <a:xfrm>
            <a:off x="7744507" y="39"/>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712364" y="295730"/>
            <a:ext cx="738909" cy="767687"/>
          </a:xfrm>
          <a:prstGeom prst="rect">
            <a:avLst/>
          </a:prstGeom>
        </p:spPr>
        <p:txBody>
          <a:bodyPr/>
          <a:lstStyle>
            <a:lvl1pPr algn="ctr">
              <a:defRPr/>
            </a:lvl1pPr>
          </a:lstStyle>
          <a:p>
            <a:pPr>
              <a:defRPr/>
            </a:pPr>
            <a:fld id="{883AB3C6-BE4E-44BD-AA93-F10D57E4A546}" type="slidenum">
              <a:rPr lang="en-US" smtClean="0"/>
              <a:pPr>
                <a:defRPr/>
              </a:pPr>
              <a:t>‹#›</a:t>
            </a:fld>
            <a:endParaRPr lang="en-US"/>
          </a:p>
        </p:txBody>
      </p:sp>
    </p:spTree>
    <p:extLst>
      <p:ext uri="{BB962C8B-B14F-4D97-AF65-F5344CB8AC3E}">
        <p14:creationId xmlns:p14="http://schemas.microsoft.com/office/powerpoint/2010/main" val="2672043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15942040-786F-48B9-85DF-2F38A900C966}" type="datetimeFigureOut">
              <a:rPr lang="en-US" smtClean="0"/>
              <a:pPr>
                <a:defRPr/>
              </a:pPr>
              <a:t>7/9/2026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18" name="Slide Number Placeholder 5"/>
          <p:cNvSpPr>
            <a:spLocks noGrp="1"/>
          </p:cNvSpPr>
          <p:nvPr>
            <p:ph type="sldNum" sz="quarter" idx="12"/>
          </p:nvPr>
        </p:nvSpPr>
        <p:spPr>
          <a:xfrm>
            <a:off x="7678616" y="295730"/>
            <a:ext cx="791308" cy="767687"/>
          </a:xfrm>
          <a:prstGeom prst="rect">
            <a:avLst/>
          </a:prstGeom>
        </p:spPr>
        <p:txBody>
          <a:bodyPr/>
          <a:lstStyle>
            <a:lvl1pPr algn="ctr">
              <a:defRPr/>
            </a:lvl1pPr>
          </a:lstStyle>
          <a:p>
            <a:pPr>
              <a:defRPr/>
            </a:pPr>
            <a:fld id="{883AB3C6-BE4E-44BD-AA93-F10D57E4A546}" type="slidenum">
              <a:rPr lang="en-US" smtClean="0"/>
              <a:pPr>
                <a:defRPr/>
              </a:pPr>
              <a:t>‹#›</a:t>
            </a:fld>
            <a:endParaRPr lang="en-US"/>
          </a:p>
        </p:txBody>
      </p:sp>
    </p:spTree>
    <p:extLst>
      <p:ext uri="{BB962C8B-B14F-4D97-AF65-F5344CB8AC3E}">
        <p14:creationId xmlns:p14="http://schemas.microsoft.com/office/powerpoint/2010/main" val="930093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6" name="Group 5"/>
          <p:cNvGrpSpPr/>
          <p:nvPr/>
        </p:nvGrpSpPr>
        <p:grpSpPr>
          <a:xfrm>
            <a:off x="-2266" y="-2022"/>
            <a:ext cx="9146266" cy="6861037"/>
            <a:chOff x="-2266" y="-2022"/>
            <a:chExt cx="9146266" cy="6861037"/>
          </a:xfrm>
        </p:grpSpPr>
        <p:sp>
          <p:nvSpPr>
            <p:cNvPr id="12" name="Rectangle 11"/>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687606">
              <a:off x="3320102"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7"/>
            <p:cNvSpPr/>
            <p:nvPr/>
          </p:nvSpPr>
          <p:spPr bwMode="gray">
            <a:xfrm rot="16200000">
              <a:off x="3105027"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0"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hasCustomPrompt="1"/>
          </p:nvPr>
        </p:nvSpPr>
        <p:spPr>
          <a:xfrm>
            <a:off x="866443" y="2257588"/>
            <a:ext cx="3101763" cy="3020343"/>
          </a:xfrm>
        </p:spPr>
        <p:txBody>
          <a:bodyPr anchor="ctr"/>
          <a:lstStyle>
            <a:lvl1pPr algn="l">
              <a:defRPr sz="3200" b="0" cap="none"/>
            </a:lvl1pPr>
          </a:lstStyle>
          <a:p>
            <a:r>
              <a:rPr lang="en-US" dirty="0"/>
              <a:t>Click to edit Master title style</a:t>
            </a:r>
            <a:br>
              <a:rPr lang="en-US" dirty="0"/>
            </a:br>
            <a:r>
              <a:rPr lang="en-US" dirty="0"/>
              <a:t>third</a:t>
            </a:r>
          </a:p>
        </p:txBody>
      </p:sp>
      <p:sp>
        <p:nvSpPr>
          <p:cNvPr id="3" name="Text Placeholder 2"/>
          <p:cNvSpPr>
            <a:spLocks noGrp="1"/>
          </p:cNvSpPr>
          <p:nvPr>
            <p:ph type="body" idx="1"/>
          </p:nvPr>
        </p:nvSpPr>
        <p:spPr>
          <a:xfrm>
            <a:off x="5119261" y="2257267"/>
            <a:ext cx="3054653" cy="3020345"/>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15942040-786F-48B9-85DF-2F38A900C966}" type="datetimeFigureOut">
              <a:rPr lang="en-US" smtClean="0"/>
              <a:pPr>
                <a:defRPr/>
              </a:pPr>
              <a:t>7/9/2026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13" name="Rectangle 12"/>
          <p:cNvSpPr/>
          <p:nvPr/>
        </p:nvSpPr>
        <p:spPr>
          <a:xfrm>
            <a:off x="7745644" y="39"/>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1" name="Slide Number Placeholder 5"/>
          <p:cNvSpPr>
            <a:spLocks noGrp="1"/>
          </p:cNvSpPr>
          <p:nvPr>
            <p:ph type="sldNum" sz="quarter" idx="12"/>
          </p:nvPr>
        </p:nvSpPr>
        <p:spPr>
          <a:xfrm>
            <a:off x="7678616" y="295730"/>
            <a:ext cx="791308" cy="767687"/>
          </a:xfrm>
          <a:prstGeom prst="rect">
            <a:avLst/>
          </a:prstGeom>
        </p:spPr>
        <p:txBody>
          <a:bodyPr/>
          <a:lstStyle>
            <a:lvl1pPr algn="ctr">
              <a:defRPr/>
            </a:lvl1pPr>
          </a:lstStyle>
          <a:p>
            <a:pPr>
              <a:defRPr/>
            </a:pPr>
            <a:fld id="{883AB3C6-BE4E-44BD-AA93-F10D57E4A546}" type="slidenum">
              <a:rPr lang="en-US" smtClean="0"/>
              <a:pPr>
                <a:defRPr/>
              </a:pPr>
              <a:t>‹#›</a:t>
            </a:fld>
            <a:endParaRPr lang="en-US"/>
          </a:p>
        </p:txBody>
      </p:sp>
    </p:spTree>
    <p:extLst>
      <p:ext uri="{BB962C8B-B14F-4D97-AF65-F5344CB8AC3E}">
        <p14:creationId xmlns:p14="http://schemas.microsoft.com/office/powerpoint/2010/main" val="872402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66440" y="2489199"/>
            <a:ext cx="3636979" cy="353060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0580" y="2489199"/>
            <a:ext cx="3636981" cy="3553245"/>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15942040-786F-48B9-85DF-2F38A900C966}" type="datetimeFigureOut">
              <a:rPr lang="en-US" smtClean="0"/>
              <a:pPr>
                <a:defRPr/>
              </a:pPr>
              <a:t>7/9/2026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11" name="Slide Number Placeholder 5"/>
          <p:cNvSpPr>
            <a:spLocks noGrp="1"/>
          </p:cNvSpPr>
          <p:nvPr>
            <p:ph type="sldNum" sz="quarter" idx="12"/>
          </p:nvPr>
        </p:nvSpPr>
        <p:spPr>
          <a:xfrm>
            <a:off x="7678616" y="295730"/>
            <a:ext cx="791308" cy="767687"/>
          </a:xfrm>
          <a:prstGeom prst="rect">
            <a:avLst/>
          </a:prstGeom>
        </p:spPr>
        <p:txBody>
          <a:bodyPr/>
          <a:lstStyle>
            <a:lvl1pPr algn="ctr">
              <a:defRPr/>
            </a:lvl1pPr>
          </a:lstStyle>
          <a:p>
            <a:pPr>
              <a:defRPr/>
            </a:pPr>
            <a:fld id="{883AB3C6-BE4E-44BD-AA93-F10D57E4A546}" type="slidenum">
              <a:rPr lang="en-US" smtClean="0"/>
              <a:pPr>
                <a:defRPr/>
              </a:pPr>
              <a:t>‹#›</a:t>
            </a:fld>
            <a:endParaRPr lang="en-US"/>
          </a:p>
        </p:txBody>
      </p:sp>
    </p:spTree>
    <p:extLst>
      <p:ext uri="{BB962C8B-B14F-4D97-AF65-F5344CB8AC3E}">
        <p14:creationId xmlns:p14="http://schemas.microsoft.com/office/powerpoint/2010/main" val="3217523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66440" y="2489200"/>
            <a:ext cx="3636979" cy="75929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66441" y="3248040"/>
            <a:ext cx="3636978" cy="277176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0580" y="2488750"/>
            <a:ext cx="3636980" cy="75929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0581" y="3248040"/>
            <a:ext cx="3636980" cy="277390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15942040-786F-48B9-85DF-2F38A900C966}" type="datetimeFigureOut">
              <a:rPr lang="en-US" smtClean="0"/>
              <a:pPr>
                <a:defRPr/>
              </a:pPr>
              <a:t>7/9/2026</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13" name="Slide Number Placeholder 5"/>
          <p:cNvSpPr>
            <a:spLocks noGrp="1"/>
          </p:cNvSpPr>
          <p:nvPr>
            <p:ph type="sldNum" sz="quarter" idx="12"/>
          </p:nvPr>
        </p:nvSpPr>
        <p:spPr>
          <a:xfrm>
            <a:off x="7678616" y="295730"/>
            <a:ext cx="791308" cy="767687"/>
          </a:xfrm>
          <a:prstGeom prst="rect">
            <a:avLst/>
          </a:prstGeom>
        </p:spPr>
        <p:txBody>
          <a:bodyPr/>
          <a:lstStyle>
            <a:lvl1pPr algn="ctr">
              <a:defRPr/>
            </a:lvl1pPr>
          </a:lstStyle>
          <a:p>
            <a:pPr>
              <a:defRPr/>
            </a:pPr>
            <a:fld id="{883AB3C6-BE4E-44BD-AA93-F10D57E4A546}" type="slidenum">
              <a:rPr lang="en-US" smtClean="0"/>
              <a:pPr>
                <a:defRPr/>
              </a:pPr>
              <a:t>‹#›</a:t>
            </a:fld>
            <a:endParaRPr lang="en-US"/>
          </a:p>
        </p:txBody>
      </p:sp>
    </p:spTree>
    <p:extLst>
      <p:ext uri="{BB962C8B-B14F-4D97-AF65-F5344CB8AC3E}">
        <p14:creationId xmlns:p14="http://schemas.microsoft.com/office/powerpoint/2010/main" val="3859287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15942040-786F-48B9-85DF-2F38A900C966}" type="datetimeFigureOut">
              <a:rPr lang="en-US" smtClean="0"/>
              <a:pPr>
                <a:defRPr/>
              </a:pPr>
              <a:t>7/9/2026</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10" name="Slide Number Placeholder 5"/>
          <p:cNvSpPr>
            <a:spLocks noGrp="1"/>
          </p:cNvSpPr>
          <p:nvPr>
            <p:ph type="sldNum" sz="quarter" idx="12"/>
          </p:nvPr>
        </p:nvSpPr>
        <p:spPr>
          <a:xfrm>
            <a:off x="7678616" y="295730"/>
            <a:ext cx="791308" cy="767687"/>
          </a:xfrm>
          <a:prstGeom prst="rect">
            <a:avLst/>
          </a:prstGeom>
        </p:spPr>
        <p:txBody>
          <a:bodyPr/>
          <a:lstStyle>
            <a:lvl1pPr algn="ctr">
              <a:defRPr/>
            </a:lvl1pPr>
          </a:lstStyle>
          <a:p>
            <a:pPr>
              <a:defRPr/>
            </a:pPr>
            <a:fld id="{883AB3C6-BE4E-44BD-AA93-F10D57E4A546}" type="slidenum">
              <a:rPr lang="en-US" smtClean="0"/>
              <a:pPr>
                <a:defRPr/>
              </a:pPr>
              <a:t>‹#›</a:t>
            </a:fld>
            <a:endParaRPr lang="en-US"/>
          </a:p>
        </p:txBody>
      </p:sp>
    </p:spTree>
    <p:extLst>
      <p:ext uri="{BB962C8B-B14F-4D97-AF65-F5344CB8AC3E}">
        <p14:creationId xmlns:p14="http://schemas.microsoft.com/office/powerpoint/2010/main" val="601835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5942040-786F-48B9-85DF-2F38A900C966}" type="datetimeFigureOut">
              <a:rPr lang="en-US" smtClean="0"/>
              <a:pPr>
                <a:defRPr/>
              </a:pPr>
              <a:t>7/9/2026</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11" name="Rectangle 10"/>
          <p:cNvSpPr/>
          <p:nvPr/>
        </p:nvSpPr>
        <p:spPr>
          <a:xfrm>
            <a:off x="7745644" y="-1404"/>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5"/>
          <p:cNvSpPr>
            <a:spLocks noGrp="1"/>
          </p:cNvSpPr>
          <p:nvPr>
            <p:ph type="sldNum" sz="quarter" idx="12"/>
          </p:nvPr>
        </p:nvSpPr>
        <p:spPr>
          <a:xfrm>
            <a:off x="7678616" y="295730"/>
            <a:ext cx="791308" cy="767687"/>
          </a:xfrm>
          <a:prstGeom prst="rect">
            <a:avLst/>
          </a:prstGeom>
        </p:spPr>
        <p:txBody>
          <a:bodyPr/>
          <a:lstStyle>
            <a:lvl1pPr algn="ctr">
              <a:defRPr/>
            </a:lvl1pPr>
          </a:lstStyle>
          <a:p>
            <a:pPr>
              <a:defRPr/>
            </a:pPr>
            <a:fld id="{883AB3C6-BE4E-44BD-AA93-F10D57E4A546}" type="slidenum">
              <a:rPr lang="en-US" smtClean="0"/>
              <a:pPr>
                <a:defRPr/>
              </a:pPr>
              <a:t>‹#›</a:t>
            </a:fld>
            <a:endParaRPr lang="en-US"/>
          </a:p>
        </p:txBody>
      </p:sp>
    </p:spTree>
    <p:extLst>
      <p:ext uri="{BB962C8B-B14F-4D97-AF65-F5344CB8AC3E}">
        <p14:creationId xmlns:p14="http://schemas.microsoft.com/office/powerpoint/2010/main" val="4282123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7" name="Group 6"/>
          <p:cNvGrpSpPr/>
          <p:nvPr/>
        </p:nvGrpSpPr>
        <p:grpSpPr>
          <a:xfrm>
            <a:off x="-2266" y="-2022"/>
            <a:ext cx="9146266" cy="6861037"/>
            <a:chOff x="-2266" y="-2022"/>
            <a:chExt cx="9146266" cy="6861037"/>
          </a:xfrm>
        </p:grpSpPr>
        <p:sp>
          <p:nvSpPr>
            <p:cNvPr id="13" name="Rectangle 12"/>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687606">
              <a:off x="2769747"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8"/>
            <p:cNvSpPr/>
            <p:nvPr/>
          </p:nvSpPr>
          <p:spPr bwMode="gray">
            <a:xfrm rot="16200000">
              <a:off x="2548536"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0"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1447800"/>
            <a:ext cx="2712590" cy="1495588"/>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568927" y="1452881"/>
            <a:ext cx="3632850" cy="45720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866440" y="3086845"/>
            <a:ext cx="2712590" cy="2938036"/>
          </a:xfrm>
        </p:spPr>
        <p:txBody>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15942040-786F-48B9-85DF-2F38A900C966}" type="datetimeFigureOut">
              <a:rPr lang="en-US" smtClean="0"/>
              <a:pPr>
                <a:defRPr/>
              </a:pPr>
              <a:t>7/9/2026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19" name="Rectangle 18"/>
          <p:cNvSpPr/>
          <p:nvPr/>
        </p:nvSpPr>
        <p:spPr>
          <a:xfrm>
            <a:off x="7745644" y="-1404"/>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7678616" y="295730"/>
            <a:ext cx="791308" cy="767687"/>
          </a:xfrm>
          <a:prstGeom prst="rect">
            <a:avLst/>
          </a:prstGeom>
        </p:spPr>
        <p:txBody>
          <a:bodyPr/>
          <a:lstStyle>
            <a:lvl1pPr algn="ctr">
              <a:defRPr/>
            </a:lvl1pPr>
          </a:lstStyle>
          <a:p>
            <a:pPr>
              <a:defRPr/>
            </a:pPr>
            <a:fld id="{883AB3C6-BE4E-44BD-AA93-F10D57E4A546}" type="slidenum">
              <a:rPr lang="en-US" smtClean="0"/>
              <a:pPr>
                <a:defRPr/>
              </a:pPr>
              <a:t>‹#›</a:t>
            </a:fld>
            <a:endParaRPr lang="en-US"/>
          </a:p>
        </p:txBody>
      </p:sp>
    </p:spTree>
    <p:extLst>
      <p:ext uri="{BB962C8B-B14F-4D97-AF65-F5344CB8AC3E}">
        <p14:creationId xmlns:p14="http://schemas.microsoft.com/office/powerpoint/2010/main" val="1446072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7" name="Group 6"/>
          <p:cNvGrpSpPr/>
          <p:nvPr/>
        </p:nvGrpSpPr>
        <p:grpSpPr>
          <a:xfrm>
            <a:off x="-2266" y="-2022"/>
            <a:ext cx="9146266" cy="6861037"/>
            <a:chOff x="-2266" y="-2022"/>
            <a:chExt cx="9146266" cy="6861037"/>
          </a:xfrm>
        </p:grpSpPr>
        <p:sp>
          <p:nvSpPr>
            <p:cNvPr id="21" name="Rectangle 20"/>
            <p:cNvSpPr/>
            <p:nvPr/>
          </p:nvSpPr>
          <p:spPr>
            <a:xfrm>
              <a:off x="0" y="0"/>
              <a:ext cx="9144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6" name="Oval 25"/>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687606">
              <a:off x="3074559"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8"/>
            <p:cNvSpPr/>
            <p:nvPr/>
          </p:nvSpPr>
          <p:spPr bwMode="gray">
            <a:xfrm rot="16200000">
              <a:off x="2852610"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7"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51591" y="1343112"/>
            <a:ext cx="3001938" cy="1613085"/>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4722909" y="1320800"/>
            <a:ext cx="2791102" cy="421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851592" y="3086100"/>
            <a:ext cx="3001938" cy="2451100"/>
          </a:xfrm>
        </p:spPr>
        <p:txBody>
          <a:bodyPr>
            <a:normAutofit/>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15942040-786F-48B9-85DF-2F38A900C966}" type="datetimeFigureOut">
              <a:rPr lang="en-US" smtClean="0"/>
              <a:pPr>
                <a:defRPr/>
              </a:pPr>
              <a:t>7/9/2026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14" name="Rectangle 13"/>
          <p:cNvSpPr/>
          <p:nvPr/>
        </p:nvSpPr>
        <p:spPr>
          <a:xfrm>
            <a:off x="7745644" y="-1404"/>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7678616" y="295730"/>
            <a:ext cx="791308" cy="767687"/>
          </a:xfrm>
          <a:prstGeom prst="rect">
            <a:avLst/>
          </a:prstGeom>
        </p:spPr>
        <p:txBody>
          <a:bodyPr/>
          <a:lstStyle>
            <a:lvl1pPr algn="ctr">
              <a:defRPr/>
            </a:lvl1pPr>
          </a:lstStyle>
          <a:p>
            <a:pPr>
              <a:defRPr/>
            </a:pPr>
            <a:fld id="{883AB3C6-BE4E-44BD-AA93-F10D57E4A546}" type="slidenum">
              <a:rPr lang="en-US" smtClean="0"/>
              <a:pPr>
                <a:defRPr/>
              </a:pPr>
              <a:t>‹#›</a:t>
            </a:fld>
            <a:endParaRPr lang="en-US"/>
          </a:p>
        </p:txBody>
      </p:sp>
    </p:spTree>
    <p:extLst>
      <p:ext uri="{BB962C8B-B14F-4D97-AF65-F5344CB8AC3E}">
        <p14:creationId xmlns:p14="http://schemas.microsoft.com/office/powerpoint/2010/main" val="1928882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p:cNvGrpSpPr/>
          <p:nvPr/>
        </p:nvGrpSpPr>
        <p:grpSpPr>
          <a:xfrm>
            <a:off x="-2266" y="-2022"/>
            <a:ext cx="9146266" cy="6861037"/>
            <a:chOff x="-2266" y="-2022"/>
            <a:chExt cx="9146266" cy="6861037"/>
          </a:xfrm>
        </p:grpSpPr>
        <p:sp>
          <p:nvSpPr>
            <p:cNvPr id="19" name="Rectangle 18"/>
            <p:cNvSpPr/>
            <p:nvPr/>
          </p:nvSpPr>
          <p:spPr>
            <a:xfrm>
              <a:off x="0" y="0"/>
              <a:ext cx="9144000" cy="6858000"/>
            </a:xfrm>
            <a:prstGeom prst="rect">
              <a:avLst/>
            </a:prstGeom>
            <a:blipFill>
              <a:blip r:embed="rId19">
                <a:duotone>
                  <a:schemeClr val="dk2">
                    <a:shade val="69000"/>
                    <a:hueMod val="108000"/>
                    <a:satMod val="164000"/>
                    <a:lumMod val="74000"/>
                  </a:schemeClr>
                  <a:schemeClr val="dk2">
                    <a:tint val="96000"/>
                    <a:hueMod val="88000"/>
                    <a:satMod val="140000"/>
                    <a:lumMod val="132000"/>
                  </a:schemeClr>
                </a:duotone>
              </a:blip>
              <a:srcRect/>
              <a:stretch>
                <a:fillRect l="-16667" r="-16667"/>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2022"/>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2266"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6841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8" name="Freeform 5"/>
            <p:cNvSpPr/>
            <p:nvPr/>
          </p:nvSpPr>
          <p:spPr bwMode="gray">
            <a:xfrm rot="21010068">
              <a:off x="6359946" y="179029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6" name="Freeform 25"/>
            <p:cNvSpPr/>
            <p:nvPr/>
          </p:nvSpPr>
          <p:spPr bwMode="gray">
            <a:xfrm>
              <a:off x="485023" y="1856958"/>
              <a:ext cx="8173954" cy="4535226"/>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7" name="Freeform 5"/>
            <p:cNvSpPr>
              <a:spLocks noEditPoints="1"/>
            </p:cNvSpPr>
            <p:nvPr/>
          </p:nvSpPr>
          <p:spPr bwMode="gray">
            <a:xfrm>
              <a:off x="0" y="508"/>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Placeholder 1"/>
          <p:cNvSpPr>
            <a:spLocks noGrp="1"/>
          </p:cNvSpPr>
          <p:nvPr>
            <p:ph type="title"/>
          </p:nvPr>
        </p:nvSpPr>
        <p:spPr bwMode="gray">
          <a:xfrm>
            <a:off x="866441" y="927099"/>
            <a:ext cx="6345260" cy="709865"/>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66441" y="2489201"/>
            <a:ext cx="6345260" cy="353059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60111" y="6377097"/>
            <a:ext cx="990599" cy="228659"/>
          </a:xfrm>
          <a:prstGeom prst="rect">
            <a:avLst/>
          </a:prstGeom>
        </p:spPr>
        <p:txBody>
          <a:bodyPr vert="horz" lIns="91440" tIns="45720" rIns="91440" bIns="45720" rtlCol="0" anchor="t" anchorCtr="0"/>
          <a:lstStyle>
            <a:lvl1pPr algn="r">
              <a:defRPr sz="900" b="1" i="0">
                <a:solidFill>
                  <a:schemeClr val="accent1"/>
                </a:solidFill>
              </a:defRPr>
            </a:lvl1pPr>
          </a:lstStyle>
          <a:p>
            <a:pPr>
              <a:defRPr/>
            </a:pPr>
            <a:fld id="{15942040-786F-48B9-85DF-2F38A900C966}" type="datetimeFigureOut">
              <a:rPr lang="en-US" smtClean="0"/>
              <a:pPr>
                <a:defRPr/>
              </a:pPr>
              <a:t>7/9/2026</a:t>
            </a:fld>
            <a:endParaRPr lang="en-US"/>
          </a:p>
        </p:txBody>
      </p:sp>
      <p:sp>
        <p:nvSpPr>
          <p:cNvPr id="5" name="Footer Placeholder 4"/>
          <p:cNvSpPr>
            <a:spLocks noGrp="1"/>
          </p:cNvSpPr>
          <p:nvPr>
            <p:ph type="ftr" sz="quarter" idx="3"/>
          </p:nvPr>
        </p:nvSpPr>
        <p:spPr>
          <a:xfrm>
            <a:off x="590842" y="6373195"/>
            <a:ext cx="3859795" cy="228659"/>
          </a:xfrm>
          <a:prstGeom prst="rect">
            <a:avLst/>
          </a:prstGeom>
        </p:spPr>
        <p:txBody>
          <a:bodyPr vert="horz" lIns="91440" tIns="45720" rIns="91440" bIns="45720" rtlCol="0" anchor="b"/>
          <a:lstStyle>
            <a:lvl1pPr algn="l">
              <a:defRPr sz="900" b="1" i="0">
                <a:solidFill>
                  <a:schemeClr val="accent1"/>
                </a:solidFill>
              </a:defRPr>
            </a:lvl1pPr>
          </a:lstStyle>
          <a:p>
            <a:pPr>
              <a:defRPr/>
            </a:pPr>
            <a:endParaRPr lang="en-US"/>
          </a:p>
        </p:txBody>
      </p:sp>
      <p:sp>
        <p:nvSpPr>
          <p:cNvPr id="29" name="Rectangle 2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3" name="Slide Number Placeholder 5"/>
          <p:cNvSpPr>
            <a:spLocks noGrp="1"/>
          </p:cNvSpPr>
          <p:nvPr>
            <p:ph type="sldNum" sz="quarter" idx="4"/>
          </p:nvPr>
        </p:nvSpPr>
        <p:spPr bwMode="gray">
          <a:xfrm>
            <a:off x="7678616" y="295730"/>
            <a:ext cx="791308" cy="767687"/>
          </a:xfrm>
          <a:prstGeom prst="rect">
            <a:avLst/>
          </a:prstGeom>
        </p:spPr>
        <p:txBody>
          <a:bodyPr anchor="b"/>
          <a:lstStyle>
            <a:lvl1pPr algn="ctr">
              <a:defRPr sz="2800">
                <a:solidFill>
                  <a:schemeClr val="bg1"/>
                </a:solidFill>
              </a:defRPr>
            </a:lvl1pPr>
          </a:lstStyle>
          <a:p>
            <a:pPr>
              <a:defRPr/>
            </a:pPr>
            <a:fld id="{883AB3C6-BE4E-44BD-AA93-F10D57E4A546}" type="slidenum">
              <a:rPr lang="en-US" smtClean="0"/>
              <a:pPr>
                <a:defRPr/>
              </a:pPr>
              <a:t>‹#›</a:t>
            </a:fld>
            <a:endParaRPr lang="en-US"/>
          </a:p>
        </p:txBody>
      </p:sp>
    </p:spTree>
    <p:extLst>
      <p:ext uri="{BB962C8B-B14F-4D97-AF65-F5344CB8AC3E}">
        <p14:creationId xmlns:p14="http://schemas.microsoft.com/office/powerpoint/2010/main" val="2911303052"/>
      </p:ext>
    </p:extLst>
  </p:cSld>
  <p:clrMap bg1="lt1" tx1="dk1" bg2="lt2" tx2="dk2" accent1="accent1" accent2="accent2" accent3="accent3" accent4="accent4" accent5="accent5" accent6="accent6" hlink="hlink" folHlink="folHlink"/>
  <p:sldLayoutIdLst>
    <p:sldLayoutId id="2147484303" r:id="rId1"/>
    <p:sldLayoutId id="2147484304" r:id="rId2"/>
    <p:sldLayoutId id="2147484305" r:id="rId3"/>
    <p:sldLayoutId id="2147484306" r:id="rId4"/>
    <p:sldLayoutId id="2147484307" r:id="rId5"/>
    <p:sldLayoutId id="2147484308" r:id="rId6"/>
    <p:sldLayoutId id="2147484309" r:id="rId7"/>
    <p:sldLayoutId id="2147484310" r:id="rId8"/>
    <p:sldLayoutId id="2147484311" r:id="rId9"/>
    <p:sldLayoutId id="2147484312" r:id="rId10"/>
    <p:sldLayoutId id="2147484313" r:id="rId11"/>
    <p:sldLayoutId id="2147484314" r:id="rId12"/>
    <p:sldLayoutId id="2147484315" r:id="rId13"/>
    <p:sldLayoutId id="2147484316" r:id="rId14"/>
    <p:sldLayoutId id="2147484317" r:id="rId15"/>
    <p:sldLayoutId id="2147484318" r:id="rId16"/>
    <p:sldLayoutId id="2147484319" r:id="rId17"/>
  </p:sldLayoutIdLst>
  <p:txStyles>
    <p:titleStyle>
      <a:lvl1pPr algn="l" defTabSz="457200" rtl="0" eaLnBrk="1" latinLnBrk="0" hangingPunct="1">
        <a:spcBef>
          <a:spcPct val="0"/>
        </a:spcBef>
        <a:buNone/>
        <a:defRPr sz="3200" b="0"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youtube.com/watch?v=0bxShfMlohk&amp;time_continue=74&amp;source_ve_path=NzY3NTg&amp;embeds_referring_euri=https%3A%2F%2Fwww.woodlandschools.org%2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ctrTitle"/>
          </p:nvPr>
        </p:nvSpPr>
        <p:spPr>
          <a:xfrm>
            <a:off x="914400" y="838200"/>
            <a:ext cx="8229600" cy="1470025"/>
          </a:xfrm>
        </p:spPr>
        <p:txBody>
          <a:bodyPr>
            <a:normAutofit/>
          </a:bodyPr>
          <a:lstStyle/>
          <a:p>
            <a:pPr algn="l"/>
            <a:r>
              <a:rPr lang="en-US" sz="4000" dirty="0"/>
              <a:t>Woodland School District</a:t>
            </a:r>
            <a:br>
              <a:rPr lang="en-US" sz="4000" dirty="0"/>
            </a:br>
            <a:r>
              <a:rPr lang="en-US" sz="4000" dirty="0"/>
              <a:t>School Funding in WA</a:t>
            </a:r>
          </a:p>
        </p:txBody>
      </p:sp>
      <p:sp>
        <p:nvSpPr>
          <p:cNvPr id="3" name="Subtitle 2"/>
          <p:cNvSpPr>
            <a:spLocks noGrp="1"/>
          </p:cNvSpPr>
          <p:nvPr>
            <p:ph type="subTitle" idx="1"/>
          </p:nvPr>
        </p:nvSpPr>
        <p:spPr>
          <a:xfrm>
            <a:off x="2590800" y="3733800"/>
            <a:ext cx="4648200" cy="1752600"/>
          </a:xfrm>
        </p:spPr>
        <p:txBody>
          <a:bodyPr rtlCol="0">
            <a:normAutofit/>
          </a:bodyPr>
          <a:lstStyle/>
          <a:p>
            <a:pPr fontAlgn="auto">
              <a:spcAft>
                <a:spcPts val="0"/>
              </a:spcAft>
              <a:buFont typeface="Arial" pitchFamily="34" charset="0"/>
              <a:buNone/>
              <a:defRPr/>
            </a:pPr>
            <a:r>
              <a:rPr lang="en-US" dirty="0"/>
              <a:t>Presented by:</a:t>
            </a:r>
          </a:p>
          <a:p>
            <a:pPr fontAlgn="auto">
              <a:spcAft>
                <a:spcPts val="0"/>
              </a:spcAft>
              <a:buFont typeface="Arial" pitchFamily="34" charset="0"/>
              <a:buNone/>
              <a:defRPr/>
            </a:pPr>
            <a:r>
              <a:rPr lang="en-US" dirty="0"/>
              <a:t>Stacy Brown</a:t>
            </a:r>
          </a:p>
          <a:p>
            <a:pPr fontAlgn="auto">
              <a:spcAft>
                <a:spcPts val="0"/>
              </a:spcAft>
              <a:buFont typeface="Arial" pitchFamily="34" charset="0"/>
              <a:buNone/>
              <a:defRPr/>
            </a:pPr>
            <a:r>
              <a:rPr lang="en-US" dirty="0"/>
              <a:t>Executive Director of Business Services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4D0AD-F627-4EC5-B899-560B4BA6DE05}"/>
              </a:ext>
            </a:extLst>
          </p:cNvPr>
          <p:cNvSpPr>
            <a:spLocks noGrp="1"/>
          </p:cNvSpPr>
          <p:nvPr>
            <p:ph type="title"/>
          </p:nvPr>
        </p:nvSpPr>
        <p:spPr/>
        <p:txBody>
          <a:bodyPr/>
          <a:lstStyle/>
          <a:p>
            <a:pPr algn="ctr"/>
            <a:r>
              <a:rPr lang="en-US" sz="2000" dirty="0"/>
              <a:t>WA School Funding – General Fund</a:t>
            </a:r>
            <a:br>
              <a:rPr lang="en-US" sz="2000" dirty="0"/>
            </a:br>
            <a:r>
              <a:rPr lang="en-US" sz="2000" dirty="0"/>
              <a:t>Expenditures</a:t>
            </a:r>
          </a:p>
        </p:txBody>
      </p:sp>
      <p:sp>
        <p:nvSpPr>
          <p:cNvPr id="3" name="Content Placeholder 2">
            <a:extLst>
              <a:ext uri="{FF2B5EF4-FFF2-40B4-BE49-F238E27FC236}">
                <a16:creationId xmlns:a16="http://schemas.microsoft.com/office/drawing/2014/main" id="{D20CCE23-8D3B-47D8-9863-EC737D7692F2}"/>
              </a:ext>
            </a:extLst>
          </p:cNvPr>
          <p:cNvSpPr>
            <a:spLocks noGrp="1"/>
          </p:cNvSpPr>
          <p:nvPr>
            <p:ph idx="1"/>
          </p:nvPr>
        </p:nvSpPr>
        <p:spPr>
          <a:xfrm>
            <a:off x="457200" y="2489201"/>
            <a:ext cx="8153400" cy="4216399"/>
          </a:xfrm>
        </p:spPr>
        <p:txBody>
          <a:bodyPr>
            <a:normAutofit fontScale="85000" lnSpcReduction="20000"/>
          </a:bodyPr>
          <a:lstStyle/>
          <a:p>
            <a:pPr lvl="1"/>
            <a:r>
              <a:rPr lang="en-US" dirty="0"/>
              <a:t>LAP (55), Miscellaneous State (58), ML (65) and Hi-C (74) – these programs are funded by state funds only and are referred to as the categorical programs.</a:t>
            </a:r>
          </a:p>
          <a:p>
            <a:pPr lvl="1"/>
            <a:r>
              <a:rPr lang="en-US" dirty="0"/>
              <a:t>Food Service (98) – this program pays for all salaries, benefits, the Sodexo contract and supplies for the district meal service program.  The program is funded by student fees (local), state, Federal and levy funds.</a:t>
            </a:r>
          </a:p>
          <a:p>
            <a:pPr lvl="1"/>
            <a:r>
              <a:rPr lang="en-US" dirty="0"/>
              <a:t>Transportation – this program accounts for all to/from transportation for the Kalama, Woodland, Ridgefield and LaCenter school districts (KWRL).  The program is funded by state apportionment funds.  Expenditures that are not covered by state apportionment funds are split among the 4 districts (based upon each district’s percentage of hours and miles).  The other districts make monthly payments to Woodland.  The KWRL Co-Op inflates the per pupil costs in OSPI’s public data, in comparison with other districts.</a:t>
            </a:r>
          </a:p>
          <a:p>
            <a:pPr lvl="1"/>
            <a:r>
              <a:rPr lang="en-US" dirty="0"/>
              <a:t>Daycare (88) – the WCC and YCC daycare programs are funded mostly by user fees. The program has also been approved by DSHS as a site for low income families, so we receive monthly payments from DSHS.</a:t>
            </a:r>
          </a:p>
          <a:p>
            <a:pPr lvl="1"/>
            <a:r>
              <a:rPr lang="en-US" dirty="0"/>
              <a:t>Other Locally funded Programs (69 &amp; 89) – these programs include expenditures to offset any donations that we receive from private donors, WEA, the PTSA and private donations.  This program also includes the expenditures of the Family Resource Center that are not covered by other state or federal funds.  This includes support of the center itself, the school food pantries and the Back to School Bash.</a:t>
            </a:r>
          </a:p>
        </p:txBody>
      </p:sp>
    </p:spTree>
    <p:extLst>
      <p:ext uri="{BB962C8B-B14F-4D97-AF65-F5344CB8AC3E}">
        <p14:creationId xmlns:p14="http://schemas.microsoft.com/office/powerpoint/2010/main" val="4082245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1B06C-2FEE-4BEF-BD59-F300D1E00608}"/>
              </a:ext>
            </a:extLst>
          </p:cNvPr>
          <p:cNvSpPr>
            <a:spLocks noGrp="1"/>
          </p:cNvSpPr>
          <p:nvPr>
            <p:ph type="title"/>
          </p:nvPr>
        </p:nvSpPr>
        <p:spPr/>
        <p:txBody>
          <a:bodyPr/>
          <a:lstStyle/>
          <a:p>
            <a:r>
              <a:rPr lang="en-US" dirty="0"/>
              <a:t>Fiscal Transparency and Accountability</a:t>
            </a:r>
          </a:p>
        </p:txBody>
      </p:sp>
      <p:sp>
        <p:nvSpPr>
          <p:cNvPr id="3" name="Content Placeholder 2">
            <a:extLst>
              <a:ext uri="{FF2B5EF4-FFF2-40B4-BE49-F238E27FC236}">
                <a16:creationId xmlns:a16="http://schemas.microsoft.com/office/drawing/2014/main" id="{3D4A9B25-499E-4F73-AB26-054C247082F0}"/>
              </a:ext>
            </a:extLst>
          </p:cNvPr>
          <p:cNvSpPr>
            <a:spLocks noGrp="1"/>
          </p:cNvSpPr>
          <p:nvPr>
            <p:ph idx="1"/>
          </p:nvPr>
        </p:nvSpPr>
        <p:spPr/>
        <p:txBody>
          <a:bodyPr/>
          <a:lstStyle/>
          <a:p>
            <a:r>
              <a:rPr lang="en-US" dirty="0">
                <a:hlinkClick r:id="rId2"/>
              </a:rPr>
              <a:t>Woodland’s Investment in Student Success</a:t>
            </a:r>
            <a:endParaRPr lang="en-US" dirty="0"/>
          </a:p>
        </p:txBody>
      </p:sp>
    </p:spTree>
    <p:extLst>
      <p:ext uri="{BB962C8B-B14F-4D97-AF65-F5344CB8AC3E}">
        <p14:creationId xmlns:p14="http://schemas.microsoft.com/office/powerpoint/2010/main" val="2870413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AE00C-9BA9-4673-8EF7-D1EACB9139C0}"/>
              </a:ext>
            </a:extLst>
          </p:cNvPr>
          <p:cNvSpPr>
            <a:spLocks noGrp="1"/>
          </p:cNvSpPr>
          <p:nvPr>
            <p:ph type="title"/>
          </p:nvPr>
        </p:nvSpPr>
        <p:spPr/>
        <p:txBody>
          <a:bodyPr/>
          <a:lstStyle/>
          <a:p>
            <a:pPr algn="ctr"/>
            <a:r>
              <a:rPr lang="en-US" sz="2000" dirty="0"/>
              <a:t>WA School Funding</a:t>
            </a:r>
            <a:br>
              <a:rPr lang="en-US" sz="2000" dirty="0"/>
            </a:br>
            <a:r>
              <a:rPr lang="en-US" sz="2000" dirty="0"/>
              <a:t>Funds</a:t>
            </a:r>
          </a:p>
        </p:txBody>
      </p:sp>
      <p:sp>
        <p:nvSpPr>
          <p:cNvPr id="3" name="Content Placeholder 2">
            <a:extLst>
              <a:ext uri="{FF2B5EF4-FFF2-40B4-BE49-F238E27FC236}">
                <a16:creationId xmlns:a16="http://schemas.microsoft.com/office/drawing/2014/main" id="{C73925EC-E4C7-440C-B249-42776A06DAA6}"/>
              </a:ext>
            </a:extLst>
          </p:cNvPr>
          <p:cNvSpPr>
            <a:spLocks noGrp="1"/>
          </p:cNvSpPr>
          <p:nvPr>
            <p:ph idx="1"/>
          </p:nvPr>
        </p:nvSpPr>
        <p:spPr>
          <a:xfrm>
            <a:off x="533400" y="2489201"/>
            <a:ext cx="8077200" cy="4140199"/>
          </a:xfrm>
        </p:spPr>
        <p:txBody>
          <a:bodyPr>
            <a:normAutofit fontScale="85000" lnSpcReduction="20000"/>
          </a:bodyPr>
          <a:lstStyle/>
          <a:p>
            <a:r>
              <a:rPr lang="en-US" dirty="0"/>
              <a:t>School accounting requires separate and distinct funds to account for revenues and expenditures</a:t>
            </a:r>
          </a:p>
          <a:p>
            <a:pPr lvl="1"/>
            <a:r>
              <a:rPr lang="en-US" dirty="0"/>
              <a:t>General Fund – all operating revenues and expenditures of the district</a:t>
            </a:r>
          </a:p>
          <a:p>
            <a:pPr lvl="1"/>
            <a:r>
              <a:rPr lang="en-US" dirty="0"/>
              <a:t>Capital Projects Fund – revenues consist of bond proceeds, impact fees, funds transferred from GF, contributions from the KWRL districts and ESSER Funds.  Expenditures include large projects, such as new buildings, property, roof replacements, portables, HVAC upgrades and KWRL projects.</a:t>
            </a:r>
          </a:p>
          <a:p>
            <a:pPr lvl="1"/>
            <a:r>
              <a:rPr lang="en-US" dirty="0"/>
              <a:t>Debt Service Fund – all debt is paid from this fund.  We only have bond debt, so the revenues are made up of property taxes and investment earnings.  Expenditures are for bond principle and interest.</a:t>
            </a:r>
          </a:p>
          <a:p>
            <a:pPr lvl="1"/>
            <a:r>
              <a:rPr lang="en-US" dirty="0"/>
              <a:t>ASB Fund – called a special revenue fund this fund has special rules that allow schools to raise funds for student use.  However, the funds still belong to the district (not the students).</a:t>
            </a:r>
          </a:p>
          <a:p>
            <a:pPr lvl="1"/>
            <a:r>
              <a:rPr lang="en-US" dirty="0"/>
              <a:t>Transportation Vehicle Fund – can only be used for purchasing buses.  Revenues consist of contributions from KWRL districts and state depreciation funds.</a:t>
            </a:r>
          </a:p>
          <a:p>
            <a:pPr lvl="1"/>
            <a:r>
              <a:rPr lang="en-US" dirty="0"/>
              <a:t>Trust Fund – fund also has different accounting rules than the other funds.  Scholarship donations and interest earnings are deposited to the fund and student scholarships are paid.</a:t>
            </a:r>
          </a:p>
          <a:p>
            <a:pPr lvl="1"/>
            <a:endParaRPr lang="en-US" dirty="0"/>
          </a:p>
        </p:txBody>
      </p:sp>
    </p:spTree>
    <p:extLst>
      <p:ext uri="{BB962C8B-B14F-4D97-AF65-F5344CB8AC3E}">
        <p14:creationId xmlns:p14="http://schemas.microsoft.com/office/powerpoint/2010/main" val="1410794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86127-B18A-471A-9C55-4E3549FA2100}"/>
              </a:ext>
            </a:extLst>
          </p:cNvPr>
          <p:cNvSpPr>
            <a:spLocks noGrp="1"/>
          </p:cNvSpPr>
          <p:nvPr>
            <p:ph type="title"/>
          </p:nvPr>
        </p:nvSpPr>
        <p:spPr>
          <a:xfrm>
            <a:off x="609599" y="609600"/>
            <a:ext cx="6347713" cy="533400"/>
          </a:xfrm>
        </p:spPr>
        <p:txBody>
          <a:bodyPr>
            <a:normAutofit fontScale="90000"/>
          </a:bodyPr>
          <a:lstStyle/>
          <a:p>
            <a:pPr algn="ctr"/>
            <a:r>
              <a:rPr lang="en-US" sz="2800" dirty="0"/>
              <a:t>WA State Funding – General Fund</a:t>
            </a:r>
            <a:br>
              <a:rPr lang="en-US" sz="2800" dirty="0"/>
            </a:br>
            <a:r>
              <a:rPr lang="en-US" sz="2800" dirty="0"/>
              <a:t>Local/Other Revenues</a:t>
            </a:r>
          </a:p>
        </p:txBody>
      </p:sp>
      <p:sp>
        <p:nvSpPr>
          <p:cNvPr id="3" name="Content Placeholder 2">
            <a:extLst>
              <a:ext uri="{FF2B5EF4-FFF2-40B4-BE49-F238E27FC236}">
                <a16:creationId xmlns:a16="http://schemas.microsoft.com/office/drawing/2014/main" id="{34C142C9-F8D2-4A72-9660-059AC825F59A}"/>
              </a:ext>
            </a:extLst>
          </p:cNvPr>
          <p:cNvSpPr>
            <a:spLocks noGrp="1"/>
          </p:cNvSpPr>
          <p:nvPr>
            <p:ph idx="1"/>
          </p:nvPr>
        </p:nvSpPr>
        <p:spPr>
          <a:xfrm>
            <a:off x="866440" y="2489201"/>
            <a:ext cx="7820359" cy="3759199"/>
          </a:xfrm>
        </p:spPr>
        <p:txBody>
          <a:bodyPr/>
          <a:lstStyle/>
          <a:p>
            <a:r>
              <a:rPr lang="en-US" dirty="0"/>
              <a:t>Local Sources</a:t>
            </a:r>
          </a:p>
          <a:p>
            <a:pPr lvl="1"/>
            <a:r>
              <a:rPr lang="en-US" dirty="0"/>
              <a:t>Property Tax/Local Effort Assistance (LEA)</a:t>
            </a:r>
          </a:p>
          <a:p>
            <a:pPr lvl="1"/>
            <a:r>
              <a:rPr lang="en-US" dirty="0"/>
              <a:t>Student Fines/Fees (Participation, Class Fees, Book Fines)</a:t>
            </a:r>
          </a:p>
          <a:p>
            <a:pPr lvl="1"/>
            <a:r>
              <a:rPr lang="en-US" dirty="0"/>
              <a:t>Food Service Program Fees</a:t>
            </a:r>
          </a:p>
          <a:p>
            <a:pPr lvl="1"/>
            <a:r>
              <a:rPr lang="en-US" dirty="0"/>
              <a:t>Daycare Program Fees (Parents, DSHS, Cowlitz Tribe)</a:t>
            </a:r>
          </a:p>
          <a:p>
            <a:pPr lvl="1"/>
            <a:r>
              <a:rPr lang="en-US" dirty="0"/>
              <a:t>Donations, Private Grants</a:t>
            </a:r>
          </a:p>
          <a:p>
            <a:pPr lvl="1"/>
            <a:r>
              <a:rPr lang="en-US" dirty="0"/>
              <a:t>Funds from Other Districts (KWRL and Partners In Transition </a:t>
            </a:r>
            <a:r>
              <a:rPr lang="en-US" dirty="0" err="1"/>
              <a:t>Pgm</a:t>
            </a:r>
            <a:r>
              <a:rPr lang="en-US" dirty="0"/>
              <a:t>)</a:t>
            </a:r>
          </a:p>
          <a:p>
            <a:pPr lvl="1"/>
            <a:r>
              <a:rPr lang="en-US" dirty="0"/>
              <a:t>Funds from ESD (BEST Teacher Program)</a:t>
            </a:r>
          </a:p>
          <a:p>
            <a:pPr lvl="1"/>
            <a:r>
              <a:rPr lang="en-US" dirty="0"/>
              <a:t>Non-High School Funds (levy funds from Green Mountain)</a:t>
            </a:r>
          </a:p>
          <a:p>
            <a:pPr marL="402336" lvl="1" indent="0">
              <a:buNone/>
            </a:pPr>
            <a:endParaRPr lang="en-US" dirty="0"/>
          </a:p>
          <a:p>
            <a:pPr lvl="1"/>
            <a:endParaRPr lang="en-US" dirty="0"/>
          </a:p>
          <a:p>
            <a:pPr lvl="1"/>
            <a:endParaRPr lang="en-US" dirty="0"/>
          </a:p>
        </p:txBody>
      </p:sp>
    </p:spTree>
    <p:extLst>
      <p:ext uri="{BB962C8B-B14F-4D97-AF65-F5344CB8AC3E}">
        <p14:creationId xmlns:p14="http://schemas.microsoft.com/office/powerpoint/2010/main" val="1510869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A6F5C-28A8-4332-B83B-8B1DFC66B77C}"/>
              </a:ext>
            </a:extLst>
          </p:cNvPr>
          <p:cNvSpPr>
            <a:spLocks noGrp="1"/>
          </p:cNvSpPr>
          <p:nvPr>
            <p:ph type="title"/>
          </p:nvPr>
        </p:nvSpPr>
        <p:spPr>
          <a:xfrm>
            <a:off x="866441" y="685801"/>
            <a:ext cx="6345260" cy="951164"/>
          </a:xfrm>
        </p:spPr>
        <p:txBody>
          <a:bodyPr/>
          <a:lstStyle/>
          <a:p>
            <a:pPr algn="ctr"/>
            <a:r>
              <a:rPr lang="en-US" sz="2000" dirty="0"/>
              <a:t>WA State Funding – General Fund</a:t>
            </a:r>
            <a:br>
              <a:rPr lang="en-US" sz="2000" dirty="0"/>
            </a:br>
            <a:r>
              <a:rPr lang="en-US" sz="2000" dirty="0"/>
              <a:t>State Revenues</a:t>
            </a:r>
            <a:br>
              <a:rPr lang="en-US" sz="2400" dirty="0"/>
            </a:br>
            <a:endParaRPr lang="en-US" sz="2400" dirty="0"/>
          </a:p>
        </p:txBody>
      </p:sp>
      <p:sp>
        <p:nvSpPr>
          <p:cNvPr id="3" name="Content Placeholder 2">
            <a:extLst>
              <a:ext uri="{FF2B5EF4-FFF2-40B4-BE49-F238E27FC236}">
                <a16:creationId xmlns:a16="http://schemas.microsoft.com/office/drawing/2014/main" id="{EB511393-8369-49E0-A73C-8D4FCCB4B45E}"/>
              </a:ext>
            </a:extLst>
          </p:cNvPr>
          <p:cNvSpPr>
            <a:spLocks noGrp="1"/>
          </p:cNvSpPr>
          <p:nvPr>
            <p:ph idx="1"/>
          </p:nvPr>
        </p:nvSpPr>
        <p:spPr>
          <a:xfrm>
            <a:off x="609600" y="2286001"/>
            <a:ext cx="8077199" cy="4343400"/>
          </a:xfrm>
        </p:spPr>
        <p:txBody>
          <a:bodyPr>
            <a:normAutofit lnSpcReduction="10000"/>
          </a:bodyPr>
          <a:lstStyle/>
          <a:p>
            <a:r>
              <a:rPr lang="en-US" sz="1600" dirty="0"/>
              <a:t>State Apportionment – Prototypical School Model</a:t>
            </a:r>
          </a:p>
          <a:p>
            <a:pPr lvl="1"/>
            <a:r>
              <a:rPr lang="en-US" dirty="0"/>
              <a:t>Formula driven based on the average annual full time equivalency (AAFTE) students served in a typical school (not Alternative Schools)</a:t>
            </a:r>
          </a:p>
          <a:p>
            <a:pPr lvl="1"/>
            <a:r>
              <a:rPr lang="en-US" dirty="0"/>
              <a:t>School level funding for teachers, librarians, counselors, nurse/psych, administrators, secretaries, paraprofessionals, custodians and security salaries and benefits</a:t>
            </a:r>
          </a:p>
          <a:p>
            <a:pPr lvl="1"/>
            <a:r>
              <a:rPr lang="en-US" dirty="0"/>
              <a:t>District level funding for technology, facilities, maintenance, grounds, Classified Supervisors, District-level Administrators and other district staff (District Office, Business Office) salaries and benefits</a:t>
            </a:r>
          </a:p>
          <a:p>
            <a:pPr lvl="1"/>
            <a:r>
              <a:rPr lang="en-US" dirty="0"/>
              <a:t>Materials, Supplies and Operating Costs (MSOC’s) for schools and district support</a:t>
            </a:r>
          </a:p>
          <a:p>
            <a:pPr lvl="1"/>
            <a:r>
              <a:rPr lang="en-US" dirty="0"/>
              <a:t>School level for Career and Technical Education (WMS and WHS) salaries, benefits and MSOC’s.</a:t>
            </a:r>
          </a:p>
          <a:p>
            <a:pPr lvl="1"/>
            <a:r>
              <a:rPr lang="en-US" dirty="0"/>
              <a:t>Additional funds for Running Start, teacher professional development, substitutes</a:t>
            </a:r>
          </a:p>
          <a:p>
            <a:pPr lvl="1"/>
            <a:endParaRPr lang="en-US" dirty="0"/>
          </a:p>
          <a:p>
            <a:pPr lvl="1"/>
            <a:endParaRPr lang="en-US" dirty="0"/>
          </a:p>
        </p:txBody>
      </p:sp>
    </p:spTree>
    <p:extLst>
      <p:ext uri="{BB962C8B-B14F-4D97-AF65-F5344CB8AC3E}">
        <p14:creationId xmlns:p14="http://schemas.microsoft.com/office/powerpoint/2010/main" val="3080388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9440C-D0CB-4CE3-98FF-7CA4EFCA6E19}"/>
              </a:ext>
            </a:extLst>
          </p:cNvPr>
          <p:cNvSpPr>
            <a:spLocks noGrp="1"/>
          </p:cNvSpPr>
          <p:nvPr>
            <p:ph type="title"/>
          </p:nvPr>
        </p:nvSpPr>
        <p:spPr>
          <a:xfrm>
            <a:off x="866441" y="609601"/>
            <a:ext cx="6345260" cy="1027364"/>
          </a:xfrm>
        </p:spPr>
        <p:txBody>
          <a:bodyPr/>
          <a:lstStyle/>
          <a:p>
            <a:pPr algn="ctr"/>
            <a:r>
              <a:rPr lang="en-US" sz="1800" dirty="0"/>
              <a:t>WA State Funding – General Fund</a:t>
            </a:r>
            <a:br>
              <a:rPr lang="en-US" sz="1800" dirty="0"/>
            </a:br>
            <a:r>
              <a:rPr lang="en-US" sz="1800" dirty="0"/>
              <a:t>State Revenues (Cont’d)</a:t>
            </a:r>
          </a:p>
        </p:txBody>
      </p:sp>
      <p:sp>
        <p:nvSpPr>
          <p:cNvPr id="3" name="Content Placeholder 2">
            <a:extLst>
              <a:ext uri="{FF2B5EF4-FFF2-40B4-BE49-F238E27FC236}">
                <a16:creationId xmlns:a16="http://schemas.microsoft.com/office/drawing/2014/main" id="{1EBD2167-A2F6-454E-8502-5DF1CBEBD83F}"/>
              </a:ext>
            </a:extLst>
          </p:cNvPr>
          <p:cNvSpPr>
            <a:spLocks noGrp="1"/>
          </p:cNvSpPr>
          <p:nvPr>
            <p:ph idx="1"/>
          </p:nvPr>
        </p:nvSpPr>
        <p:spPr>
          <a:xfrm>
            <a:off x="609600" y="2489201"/>
            <a:ext cx="8077199" cy="4063999"/>
          </a:xfrm>
        </p:spPr>
        <p:txBody>
          <a:bodyPr/>
          <a:lstStyle/>
          <a:p>
            <a:r>
              <a:rPr lang="en-US" sz="1600" dirty="0"/>
              <a:t>State Apportionment – Other/Categorical</a:t>
            </a:r>
          </a:p>
          <a:p>
            <a:pPr lvl="1"/>
            <a:r>
              <a:rPr lang="en-US" dirty="0"/>
              <a:t>Alternative Learning – based on the AAFTE (annual average full time equivalent) students multiplied by an amount set by the legislative budget</a:t>
            </a:r>
          </a:p>
          <a:p>
            <a:pPr lvl="1"/>
            <a:r>
              <a:rPr lang="en-US" dirty="0"/>
              <a:t>Special Education – formula based on AAFTE students with Individualized Education Plan (IEP) multiplied by an amount set by the legislature</a:t>
            </a:r>
          </a:p>
          <a:p>
            <a:pPr lvl="1"/>
            <a:r>
              <a:rPr lang="en-US" dirty="0"/>
              <a:t>Special Education Safety Net – funds applied for separately based on high cost/high need students</a:t>
            </a:r>
          </a:p>
          <a:p>
            <a:pPr lvl="1"/>
            <a:r>
              <a:rPr lang="en-US" dirty="0"/>
              <a:t>Learning Assistance Program (LAP) – remediation program, targeted for K-4 English and Language Arts (ELA).  Formula based on previous year district AAFTE and district poverty level.  </a:t>
            </a:r>
          </a:p>
          <a:p>
            <a:pPr lvl="1"/>
            <a:r>
              <a:rPr lang="en-US" dirty="0"/>
              <a:t>LAP High Poverty – additional allocation based on school poverty level (eligible for Columbia Elementary and TEAM High)</a:t>
            </a:r>
          </a:p>
          <a:p>
            <a:pPr marL="402336" lvl="1" indent="0">
              <a:buNone/>
            </a:pPr>
            <a:endParaRPr lang="en-US" dirty="0"/>
          </a:p>
          <a:p>
            <a:pPr lvl="1"/>
            <a:endParaRPr lang="en-US" dirty="0"/>
          </a:p>
        </p:txBody>
      </p:sp>
    </p:spTree>
    <p:extLst>
      <p:ext uri="{BB962C8B-B14F-4D97-AF65-F5344CB8AC3E}">
        <p14:creationId xmlns:p14="http://schemas.microsoft.com/office/powerpoint/2010/main" val="26641159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FE483-12AA-4EB3-8E99-A597EC2B4759}"/>
              </a:ext>
            </a:extLst>
          </p:cNvPr>
          <p:cNvSpPr>
            <a:spLocks noGrp="1"/>
          </p:cNvSpPr>
          <p:nvPr>
            <p:ph type="title"/>
          </p:nvPr>
        </p:nvSpPr>
        <p:spPr>
          <a:xfrm>
            <a:off x="866441" y="685801"/>
            <a:ext cx="6345260" cy="951164"/>
          </a:xfrm>
        </p:spPr>
        <p:txBody>
          <a:bodyPr/>
          <a:lstStyle/>
          <a:p>
            <a:pPr algn="ctr"/>
            <a:r>
              <a:rPr lang="en-US" sz="2000" dirty="0"/>
              <a:t>WA State Funding – General Fund</a:t>
            </a:r>
            <a:br>
              <a:rPr lang="en-US" sz="2000" dirty="0"/>
            </a:br>
            <a:r>
              <a:rPr lang="en-US" sz="2000" dirty="0"/>
              <a:t>State Revenues (Cont’d)</a:t>
            </a:r>
          </a:p>
        </p:txBody>
      </p:sp>
      <p:sp>
        <p:nvSpPr>
          <p:cNvPr id="3" name="Content Placeholder 2">
            <a:extLst>
              <a:ext uri="{FF2B5EF4-FFF2-40B4-BE49-F238E27FC236}">
                <a16:creationId xmlns:a16="http://schemas.microsoft.com/office/drawing/2014/main" id="{27C84D71-14A3-4E4E-8839-7543FBAFB48F}"/>
              </a:ext>
            </a:extLst>
          </p:cNvPr>
          <p:cNvSpPr>
            <a:spLocks noGrp="1"/>
          </p:cNvSpPr>
          <p:nvPr>
            <p:ph idx="1"/>
          </p:nvPr>
        </p:nvSpPr>
        <p:spPr>
          <a:xfrm>
            <a:off x="609600" y="2514599"/>
            <a:ext cx="8077200" cy="3962401"/>
          </a:xfrm>
        </p:spPr>
        <p:txBody>
          <a:bodyPr/>
          <a:lstStyle/>
          <a:p>
            <a:r>
              <a:rPr lang="en-US" dirty="0"/>
              <a:t>State Apportionment – Other/Categorical (Cont’d)</a:t>
            </a:r>
          </a:p>
          <a:p>
            <a:pPr lvl="1"/>
            <a:r>
              <a:rPr lang="en-US" dirty="0"/>
              <a:t>State Transitional Bilingual (STBP) – referred to as ML. Funding to provide services to students who’s first language is not English,  Formula based on the AAFTE of students qualified (specific score on WIDA test).  Additional allocation for students who have exited the program</a:t>
            </a:r>
          </a:p>
          <a:p>
            <a:pPr lvl="1"/>
            <a:r>
              <a:rPr lang="en-US" dirty="0"/>
              <a:t>Highly Capable (Hi-C) – funding to provide services to students with accelerated learning capabilities.  Formula based on a 5% of district AAFTE (regardless of how many students qualify to participate in the program)</a:t>
            </a:r>
          </a:p>
          <a:p>
            <a:pPr lvl="1"/>
            <a:r>
              <a:rPr lang="en-US" dirty="0"/>
              <a:t>Student Transportation Allocation Reporting System (STARS)– funding to provide transportation of students to and from school.  Formula based on number of to/from school destinations, number of students riding the bus and land area of the four KWRL districts </a:t>
            </a:r>
          </a:p>
          <a:p>
            <a:endParaRPr lang="en-US" dirty="0"/>
          </a:p>
        </p:txBody>
      </p:sp>
    </p:spTree>
    <p:extLst>
      <p:ext uri="{BB962C8B-B14F-4D97-AF65-F5344CB8AC3E}">
        <p14:creationId xmlns:p14="http://schemas.microsoft.com/office/powerpoint/2010/main" val="1757080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B073D-EAAD-49EB-B63E-B2A091478351}"/>
              </a:ext>
            </a:extLst>
          </p:cNvPr>
          <p:cNvSpPr>
            <a:spLocks noGrp="1"/>
          </p:cNvSpPr>
          <p:nvPr>
            <p:ph type="title"/>
          </p:nvPr>
        </p:nvSpPr>
        <p:spPr/>
        <p:txBody>
          <a:bodyPr/>
          <a:lstStyle/>
          <a:p>
            <a:pPr algn="ctr"/>
            <a:r>
              <a:rPr lang="en-US" sz="2000" dirty="0"/>
              <a:t>WA State Funding – General Fund</a:t>
            </a:r>
            <a:br>
              <a:rPr lang="en-US" sz="2000" dirty="0"/>
            </a:br>
            <a:r>
              <a:rPr lang="en-US" sz="2000" dirty="0"/>
              <a:t>State Revenues (Cont’d)</a:t>
            </a:r>
          </a:p>
        </p:txBody>
      </p:sp>
      <p:sp>
        <p:nvSpPr>
          <p:cNvPr id="3" name="Content Placeholder 2">
            <a:extLst>
              <a:ext uri="{FF2B5EF4-FFF2-40B4-BE49-F238E27FC236}">
                <a16:creationId xmlns:a16="http://schemas.microsoft.com/office/drawing/2014/main" id="{14EDA850-4306-411D-BBC7-DCCE7E713F68}"/>
              </a:ext>
            </a:extLst>
          </p:cNvPr>
          <p:cNvSpPr>
            <a:spLocks noGrp="1"/>
          </p:cNvSpPr>
          <p:nvPr>
            <p:ph idx="1"/>
          </p:nvPr>
        </p:nvSpPr>
        <p:spPr>
          <a:xfrm>
            <a:off x="685800" y="2400302"/>
            <a:ext cx="8077200" cy="4000498"/>
          </a:xfrm>
        </p:spPr>
        <p:txBody>
          <a:bodyPr>
            <a:normAutofit/>
          </a:bodyPr>
          <a:lstStyle/>
          <a:p>
            <a:r>
              <a:rPr lang="en-US" dirty="0"/>
              <a:t>Miscellaneous State Programs (Allocations and Competitive)</a:t>
            </a:r>
          </a:p>
          <a:p>
            <a:pPr lvl="1"/>
            <a:r>
              <a:rPr lang="en-US" dirty="0"/>
              <a:t>National Board Reimbursement (Allocation) – funds to reimburse district for stipends made to Nationally Board Certified teachers (we currently have  12)</a:t>
            </a:r>
          </a:p>
          <a:p>
            <a:pPr lvl="1"/>
            <a:r>
              <a:rPr lang="en-US" dirty="0"/>
              <a:t>Homeless Student Stability Education Program (Competitive) – funds applied for and granted to support our homeless students ($16,800 for 25-26 and 26-27)</a:t>
            </a:r>
          </a:p>
          <a:p>
            <a:pPr lvl="1"/>
            <a:r>
              <a:rPr lang="en-US" dirty="0" err="1"/>
              <a:t>Misc</a:t>
            </a:r>
            <a:r>
              <a:rPr lang="en-US" dirty="0"/>
              <a:t> Competitive – funds applied for and granted for </a:t>
            </a:r>
            <a:r>
              <a:rPr lang="en-US" dirty="0" err="1"/>
              <a:t>misc</a:t>
            </a:r>
            <a:r>
              <a:rPr lang="en-US" dirty="0"/>
              <a:t> programs have included College Ready Math Curriculum for WHS, Food Service Equipment, WHS Robotics program, Advanced Placement (AP) fees for low income students, Beginner Educator (BEST) program funds and Teacher Evaluation (TPEP) training for new staff.</a:t>
            </a:r>
          </a:p>
          <a:p>
            <a:pPr lvl="1"/>
            <a:endParaRPr lang="en-US" dirty="0"/>
          </a:p>
        </p:txBody>
      </p:sp>
    </p:spTree>
    <p:extLst>
      <p:ext uri="{BB962C8B-B14F-4D97-AF65-F5344CB8AC3E}">
        <p14:creationId xmlns:p14="http://schemas.microsoft.com/office/powerpoint/2010/main" val="1054555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56423-BEB0-41B2-B32E-018DC9711775}"/>
              </a:ext>
            </a:extLst>
          </p:cNvPr>
          <p:cNvSpPr>
            <a:spLocks noGrp="1"/>
          </p:cNvSpPr>
          <p:nvPr>
            <p:ph type="title"/>
          </p:nvPr>
        </p:nvSpPr>
        <p:spPr/>
        <p:txBody>
          <a:bodyPr/>
          <a:lstStyle/>
          <a:p>
            <a:pPr algn="ctr"/>
            <a:r>
              <a:rPr lang="en-US" sz="2000" dirty="0"/>
              <a:t>WA State Funding – General Fund</a:t>
            </a:r>
            <a:br>
              <a:rPr lang="en-US" sz="2000" dirty="0"/>
            </a:br>
            <a:r>
              <a:rPr lang="en-US" sz="2000" dirty="0"/>
              <a:t>Federal Revenues</a:t>
            </a:r>
          </a:p>
        </p:txBody>
      </p:sp>
      <p:sp>
        <p:nvSpPr>
          <p:cNvPr id="3" name="Content Placeholder 2">
            <a:extLst>
              <a:ext uri="{FF2B5EF4-FFF2-40B4-BE49-F238E27FC236}">
                <a16:creationId xmlns:a16="http://schemas.microsoft.com/office/drawing/2014/main" id="{CF56814E-408C-41B0-8ECD-AE32952138D0}"/>
              </a:ext>
            </a:extLst>
          </p:cNvPr>
          <p:cNvSpPr>
            <a:spLocks noGrp="1"/>
          </p:cNvSpPr>
          <p:nvPr>
            <p:ph idx="1"/>
          </p:nvPr>
        </p:nvSpPr>
        <p:spPr>
          <a:xfrm>
            <a:off x="533400" y="2400302"/>
            <a:ext cx="8153400" cy="4229098"/>
          </a:xfrm>
        </p:spPr>
        <p:txBody>
          <a:bodyPr>
            <a:normAutofit fontScale="92500" lnSpcReduction="20000"/>
          </a:bodyPr>
          <a:lstStyle/>
          <a:p>
            <a:r>
              <a:rPr lang="en-US" dirty="0"/>
              <a:t>Federal – Allocations (Noncompetitive)</a:t>
            </a:r>
          </a:p>
          <a:p>
            <a:pPr lvl="1"/>
            <a:r>
              <a:rPr lang="en-US" dirty="0"/>
              <a:t>IDEA (Individuals with Disabilities Education Act) – funding allocated to supplement state funds to provide services to the special education students.   Funds received for Kindergarten through age 21 and for Preschool.</a:t>
            </a:r>
          </a:p>
          <a:p>
            <a:pPr lvl="1"/>
            <a:r>
              <a:rPr lang="en-US" dirty="0"/>
              <a:t>Carl Perkins  - funding provided to supplement state Career and Technical Education (CTE) programs.</a:t>
            </a:r>
          </a:p>
          <a:p>
            <a:pPr lvl="1"/>
            <a:r>
              <a:rPr lang="en-US" dirty="0"/>
              <a:t>Title One – remediation funds provided to supplement state remediation funds (LAP).  We have decided to use LAP funds at the </a:t>
            </a:r>
            <a:r>
              <a:rPr lang="en-US" dirty="0" err="1"/>
              <a:t>elementaries</a:t>
            </a:r>
            <a:r>
              <a:rPr lang="en-US" dirty="0"/>
              <a:t> and Title One funds at WMS.</a:t>
            </a:r>
          </a:p>
          <a:p>
            <a:pPr lvl="1"/>
            <a:r>
              <a:rPr lang="en-US" dirty="0"/>
              <a:t>Title II (High Quality Teachers and Principals) – funds used to professional development for certificated staff.</a:t>
            </a:r>
          </a:p>
          <a:p>
            <a:pPr lvl="1"/>
            <a:r>
              <a:rPr lang="en-US" dirty="0"/>
              <a:t>Tile III (Multi-Lingual) – funding allocated to supplement programs serving ML students.  Used for class materials, curriculum and staff PD.</a:t>
            </a:r>
          </a:p>
          <a:p>
            <a:pPr lvl="1"/>
            <a:r>
              <a:rPr lang="en-US" dirty="0"/>
              <a:t>Title IV (Student Support and Academic Enrichment) – a portion of the funds must be used to provide a well-rounded education, improve school conditions for student learning and improve the use of technology.  Funds used for HOPE Squad and AVID program and technology training for staff.</a:t>
            </a:r>
          </a:p>
        </p:txBody>
      </p:sp>
    </p:spTree>
    <p:extLst>
      <p:ext uri="{BB962C8B-B14F-4D97-AF65-F5344CB8AC3E}">
        <p14:creationId xmlns:p14="http://schemas.microsoft.com/office/powerpoint/2010/main" val="2361860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543BC-3483-44F0-9340-ECC7E77BC88F}"/>
              </a:ext>
            </a:extLst>
          </p:cNvPr>
          <p:cNvSpPr>
            <a:spLocks noGrp="1"/>
          </p:cNvSpPr>
          <p:nvPr>
            <p:ph type="title"/>
          </p:nvPr>
        </p:nvSpPr>
        <p:spPr/>
        <p:txBody>
          <a:bodyPr/>
          <a:lstStyle/>
          <a:p>
            <a:pPr algn="ctr"/>
            <a:r>
              <a:rPr lang="en-US" sz="2000" dirty="0"/>
              <a:t>WA School Funding – General Fund</a:t>
            </a:r>
            <a:br>
              <a:rPr lang="en-US" sz="2000" dirty="0"/>
            </a:br>
            <a:r>
              <a:rPr lang="en-US" sz="2000" dirty="0"/>
              <a:t>Expenditures</a:t>
            </a:r>
          </a:p>
        </p:txBody>
      </p:sp>
      <p:sp>
        <p:nvSpPr>
          <p:cNvPr id="3" name="Content Placeholder 2">
            <a:extLst>
              <a:ext uri="{FF2B5EF4-FFF2-40B4-BE49-F238E27FC236}">
                <a16:creationId xmlns:a16="http://schemas.microsoft.com/office/drawing/2014/main" id="{E8346CA6-2D26-4BE3-B972-067E68DD1868}"/>
              </a:ext>
            </a:extLst>
          </p:cNvPr>
          <p:cNvSpPr>
            <a:spLocks noGrp="1"/>
          </p:cNvSpPr>
          <p:nvPr>
            <p:ph idx="1"/>
          </p:nvPr>
        </p:nvSpPr>
        <p:spPr>
          <a:xfrm>
            <a:off x="457200" y="2489201"/>
            <a:ext cx="8305800" cy="4140199"/>
          </a:xfrm>
        </p:spPr>
        <p:txBody>
          <a:bodyPr>
            <a:normAutofit fontScale="92500" lnSpcReduction="10000"/>
          </a:bodyPr>
          <a:lstStyle/>
          <a:p>
            <a:r>
              <a:rPr lang="en-US" dirty="0"/>
              <a:t>The General Fund expenditures are separated into programs.  Some programs are offset by only state funds or only Federal Funds (and match up with the state and federal revenues) while others include revenues from multiple sources.</a:t>
            </a:r>
          </a:p>
          <a:p>
            <a:pPr lvl="1"/>
            <a:r>
              <a:rPr lang="en-US" dirty="0"/>
              <a:t>Basic Education (01), ALE (02), Open Doors (03), CTE (WHS 31 and WMS 34), Districtwide Support (97) – the expenditures in these programs are the programs offset by general apportionment revenues.  However, there are not enough apportionment funds to cover all expenditures, so local levy funds are also used.</a:t>
            </a:r>
          </a:p>
          <a:p>
            <a:pPr lvl="1"/>
            <a:r>
              <a:rPr lang="en-US" dirty="0"/>
              <a:t>Special Education (21 and 24) – these expenditures are predominantly covered by State (21) and Federal (24) funds.  As we are required to serve all students according to their IEP’s Special Education is also underfunded and in prior years we used approximately $200,000 to $650,000 per year in levy funds to support the program.</a:t>
            </a:r>
          </a:p>
          <a:p>
            <a:pPr lvl="1"/>
            <a:r>
              <a:rPr lang="en-US" dirty="0"/>
              <a:t>Carl Perkins CTE Supplemental funds (38), Title One (51), Title II/IV (52), Title III (64) – these program expenditures match up with the corresponding revenues and are only from Federal sources .  The dollars budgeted and spent are determined by the Federal allocation</a:t>
            </a:r>
          </a:p>
        </p:txBody>
      </p:sp>
    </p:spTree>
    <p:extLst>
      <p:ext uri="{BB962C8B-B14F-4D97-AF65-F5344CB8AC3E}">
        <p14:creationId xmlns:p14="http://schemas.microsoft.com/office/powerpoint/2010/main" val="7671869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EC7F02AD-9687-440F-A9DF-FAA6F22270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FA39284F-3E7E-4619-B227-396E2CB9BD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Ion Boardroom</Template>
  <TotalTime>13785</TotalTime>
  <Words>1598</Words>
  <Application>Microsoft Office PowerPoint</Application>
  <PresentationFormat>On-screen Show (4:3)</PresentationFormat>
  <Paragraphs>79</Paragraphs>
  <Slides>11</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Century Gothic</vt:lpstr>
      <vt:lpstr>Wingdings 3</vt:lpstr>
      <vt:lpstr>Ion Boardroom</vt:lpstr>
      <vt:lpstr>Woodland School District School Funding in WA</vt:lpstr>
      <vt:lpstr>WA School Funding Funds</vt:lpstr>
      <vt:lpstr>WA State Funding – General Fund Local/Other Revenues</vt:lpstr>
      <vt:lpstr>WA State Funding – General Fund State Revenues </vt:lpstr>
      <vt:lpstr>WA State Funding – General Fund State Revenues (Cont’d)</vt:lpstr>
      <vt:lpstr>WA State Funding – General Fund State Revenues (Cont’d)</vt:lpstr>
      <vt:lpstr>WA State Funding – General Fund State Revenues (Cont’d)</vt:lpstr>
      <vt:lpstr>WA State Funding – General Fund Federal Revenues</vt:lpstr>
      <vt:lpstr>WA School Funding – General Fund Expenditures</vt:lpstr>
      <vt:lpstr>WA School Funding – General Fund Expenditures</vt:lpstr>
      <vt:lpstr>Fiscal Transparency and Accountability</vt:lpstr>
    </vt:vector>
  </TitlesOfParts>
  <Company>Camas School District #117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Woodland SD 19-20 Budget Presentation</dc:title>
  <dc:creator>donna.gregg</dc:creator>
  <cp:lastModifiedBy>Brown, Stacy</cp:lastModifiedBy>
  <cp:revision>728</cp:revision>
  <cp:lastPrinted>2017-08-14T23:58:02Z</cp:lastPrinted>
  <dcterms:created xsi:type="dcterms:W3CDTF">2010-10-18T22:51:52Z</dcterms:created>
  <dcterms:modified xsi:type="dcterms:W3CDTF">2026-07-09T16:47:58Z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TC101951911</vt:lpwstr>
  </property>
</Properties>
</file>